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69" r:id="rId5"/>
    <p:sldId id="290" r:id="rId6"/>
    <p:sldId id="260" r:id="rId7"/>
    <p:sldId id="258" r:id="rId8"/>
    <p:sldId id="277" r:id="rId9"/>
    <p:sldId id="276" r:id="rId10"/>
    <p:sldId id="278" r:id="rId11"/>
    <p:sldId id="294" r:id="rId12"/>
    <p:sldId id="295" r:id="rId13"/>
    <p:sldId id="281" r:id="rId14"/>
    <p:sldId id="296" r:id="rId15"/>
    <p:sldId id="298" r:id="rId16"/>
    <p:sldId id="299" r:id="rId17"/>
    <p:sldId id="300" r:id="rId18"/>
    <p:sldId id="301" r:id="rId19"/>
    <p:sldId id="302" r:id="rId20"/>
    <p:sldId id="297" r:id="rId21"/>
    <p:sldId id="303" r:id="rId22"/>
    <p:sldId id="304" r:id="rId23"/>
    <p:sldId id="292" r:id="rId24"/>
  </p:sldIdLst>
  <p:sldSz cx="12192000" cy="6858000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E7A308-FB52-8150-C7F2-6F7ADE555EC4}" name="ODONGO Sharize" initials="OS" userId="S::OdongoS@ramsar.org::91a3bfa5-a164-4fd9-9658-2f20f66ce3e5" providerId="AD"/>
  <p188:author id="{5F39852F-CC03-07A3-4CE7-02AD8D1E6FF7}" name="Damien Gallay" initials="DG" userId="370450c06bd5ec50" providerId="Windows Live"/>
  <p188:author id="{144301E5-3F4F-6394-9555-1674D5F0C559}" name="Fabia D'Arienzo" initials="FD" userId="5690b859840e9f6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DBA00"/>
    <a:srgbClr val="006425"/>
    <a:srgbClr val="E92E09"/>
    <a:srgbClr val="AD9B1E"/>
    <a:srgbClr val="655348"/>
    <a:srgbClr val="FAF3EC"/>
    <a:srgbClr val="BE8B7A"/>
    <a:srgbClr val="5B802C"/>
    <a:srgbClr val="1A9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45"/>
    <p:restoredTop sz="96190"/>
  </p:normalViewPr>
  <p:slideViewPr>
    <p:cSldViewPr snapToGrid="0" snapToObjects="1">
      <p:cViewPr varScale="1">
        <p:scale>
          <a:sx n="109" d="100"/>
          <a:sy n="109" d="100"/>
        </p:scale>
        <p:origin x="86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31" d="100"/>
          <a:sy n="131" d="100"/>
        </p:scale>
        <p:origin x="432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74596-8B82-45C7-AE93-3297CC69F311}" type="datetimeFigureOut">
              <a:rPr lang="en-GB" smtClean="0"/>
              <a:t>06/01/2025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6DD2-4C87-4760-B016-D0012F25AADC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87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E0069-CD8C-49B5-B697-CD758BB017E2}" type="datetimeFigureOut">
              <a:rPr lang="en-US" smtClean="0"/>
              <a:t>1/6/2025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AA709-0045-4154-ACF6-54C4A8ABBED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65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62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162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599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17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895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704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1634EDD-A808-274F-4EDC-13F4F6C61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0B9EEDBC-157D-3642-153E-9DE456B80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0D79616E-0E97-3AFF-EBC5-56FC28A4C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968A06-6FFE-B7BC-61A1-1B4173A7E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924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1634EDD-A808-274F-4EDC-13F4F6C61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0B9EEDBC-157D-3642-153E-9DE456B80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0D79616E-0E97-3AFF-EBC5-56FC28A4C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968A06-6FFE-B7BC-61A1-1B4173A7E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502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699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71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6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9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648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560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61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A709-0045-4154-ACF6-54C4A8ABBED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7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10DB475-25C4-1598-FDF0-C6C5B110882B}"/>
              </a:ext>
            </a:extLst>
          </p:cNvPr>
          <p:cNvSpPr/>
          <p:nvPr userDrawn="1"/>
        </p:nvSpPr>
        <p:spPr>
          <a:xfrm>
            <a:off x="282111" y="288000"/>
            <a:ext cx="9456114" cy="1221220"/>
          </a:xfrm>
          <a:prstGeom prst="rect">
            <a:avLst/>
          </a:prstGeom>
          <a:solidFill>
            <a:srgbClr val="FDBA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C28807A5-B910-BAAD-9474-A3889396F75F}"/>
              </a:ext>
            </a:extLst>
          </p:cNvPr>
          <p:cNvSpPr txBox="1">
            <a:spLocks/>
          </p:cNvSpPr>
          <p:nvPr userDrawn="1"/>
        </p:nvSpPr>
        <p:spPr>
          <a:xfrm>
            <a:off x="838200" y="136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E4C733C-C4BB-C47D-FA28-39A293792318}"/>
              </a:ext>
            </a:extLst>
          </p:cNvPr>
          <p:cNvSpPr/>
          <p:nvPr userDrawn="1"/>
        </p:nvSpPr>
        <p:spPr>
          <a:xfrm>
            <a:off x="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D135B8-254C-1DCE-51B9-33A2B9CFE30D}"/>
              </a:ext>
            </a:extLst>
          </p:cNvPr>
          <p:cNvSpPr/>
          <p:nvPr userDrawn="1"/>
        </p:nvSpPr>
        <p:spPr>
          <a:xfrm>
            <a:off x="287999" y="0"/>
            <a:ext cx="11616000" cy="288000"/>
          </a:xfrm>
          <a:prstGeom prst="rect">
            <a:avLst/>
          </a:prstGeom>
          <a:solidFill>
            <a:srgbClr val="E92E0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66A1A39-8393-E7FC-D8B6-265C277AFCFF}"/>
              </a:ext>
            </a:extLst>
          </p:cNvPr>
          <p:cNvSpPr/>
          <p:nvPr userDrawn="1"/>
        </p:nvSpPr>
        <p:spPr>
          <a:xfrm>
            <a:off x="1190400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3021360-44A6-AF8D-9239-3A354737C0D0}"/>
              </a:ext>
            </a:extLst>
          </p:cNvPr>
          <p:cNvSpPr/>
          <p:nvPr userDrawn="1"/>
        </p:nvSpPr>
        <p:spPr>
          <a:xfrm>
            <a:off x="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D8A1D56-01E6-6996-03DC-63C3FC209C6C}"/>
              </a:ext>
            </a:extLst>
          </p:cNvPr>
          <p:cNvSpPr/>
          <p:nvPr userDrawn="1"/>
        </p:nvSpPr>
        <p:spPr>
          <a:xfrm>
            <a:off x="287999" y="6550702"/>
            <a:ext cx="11616000" cy="28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B13F2EC-9769-7B74-1C16-4340B69186E5}"/>
              </a:ext>
            </a:extLst>
          </p:cNvPr>
          <p:cNvSpPr/>
          <p:nvPr userDrawn="1"/>
        </p:nvSpPr>
        <p:spPr>
          <a:xfrm>
            <a:off x="1190400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D002F40-CF05-540D-1827-BA8BAF2DCD45}"/>
              </a:ext>
            </a:extLst>
          </p:cNvPr>
          <p:cNvSpPr/>
          <p:nvPr userDrawn="1"/>
        </p:nvSpPr>
        <p:spPr>
          <a:xfrm rot="16200000">
            <a:off x="-2976906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C66AA89-8A0C-7184-00B8-582F9A2E0E55}"/>
              </a:ext>
            </a:extLst>
          </p:cNvPr>
          <p:cNvSpPr/>
          <p:nvPr userDrawn="1"/>
        </p:nvSpPr>
        <p:spPr>
          <a:xfrm rot="16200000">
            <a:off x="8924149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367498A2-CFC8-0346-BD5B-502878AB3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F0DAD4DB-0AF2-8F4F-8700-6E24D6B9F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FFEE2FC-6D3B-C141-95E1-B69FB014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35558"/>
            <a:ext cx="2743200" cy="365125"/>
          </a:xfrm>
        </p:spPr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FFC7DD75-6429-B042-996A-350089A4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35558"/>
            <a:ext cx="4114800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652B2A2-5F38-934B-98F5-DB464E13F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1506" y="6135557"/>
            <a:ext cx="2743200" cy="365125"/>
          </a:xfrm>
        </p:spPr>
        <p:txBody>
          <a:bodyPr/>
          <a:lstStyle>
            <a:lvl1pPr>
              <a:defRPr>
                <a:solidFill>
                  <a:srgbClr val="655348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‹nº›</a:t>
            </a:fld>
            <a:endParaRPr lang="fr-FR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8F00654F-B4DD-E4E5-8B0C-0746E7FE3969}"/>
              </a:ext>
            </a:extLst>
          </p:cNvPr>
          <p:cNvSpPr/>
          <p:nvPr userDrawn="1"/>
        </p:nvSpPr>
        <p:spPr>
          <a:xfrm>
            <a:off x="9765792" y="288000"/>
            <a:ext cx="2132318" cy="122122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8" name="Image 17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xmlns="" id="{63733F21-B4B2-AE18-89DC-577071D462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39832" y="383348"/>
            <a:ext cx="2035128" cy="101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3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01C4BE8-5DFC-8E41-87EA-450BDD21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3B75F4B5-0F02-B449-A18D-243C10FCF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F68447C-6C86-594B-ACED-68CFB861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0B510E2-23C4-8C4C-A3D3-4C903594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36CE604E-ECC8-B645-B17F-0B043CE9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844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28D9DA02-45D3-6D47-AD8A-A12D3DE8C9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C1E47113-8550-BD42-B0C3-747C10613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292BA57-C1F3-2E4D-A626-F697B1BB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2C181B2-B853-8541-A1AA-35ACC922A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77C87F8-9989-AC41-9806-89BAC09EC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083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6839700-0637-13CD-CB9A-FFCFCFE219FD}"/>
              </a:ext>
            </a:extLst>
          </p:cNvPr>
          <p:cNvSpPr/>
          <p:nvPr userDrawn="1"/>
        </p:nvSpPr>
        <p:spPr>
          <a:xfrm>
            <a:off x="282111" y="288000"/>
            <a:ext cx="11616000" cy="1221220"/>
          </a:xfrm>
          <a:prstGeom prst="rect">
            <a:avLst/>
          </a:prstGeom>
          <a:solidFill>
            <a:srgbClr val="FDBA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A29B414-E011-3604-2BBC-2A1F8D1EB65C}"/>
              </a:ext>
            </a:extLst>
          </p:cNvPr>
          <p:cNvSpPr/>
          <p:nvPr userDrawn="1"/>
        </p:nvSpPr>
        <p:spPr>
          <a:xfrm>
            <a:off x="9765792" y="288000"/>
            <a:ext cx="2132318" cy="122122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0C12B5D-E432-F44D-8CDE-EEF74C4A0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solidFill>
                  <a:srgbClr val="006425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5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C547A01-7E47-A440-9C4B-EEA6DD3B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6470"/>
            <a:ext cx="2743200" cy="365125"/>
          </a:xfrm>
        </p:spPr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61D30B02-302A-1647-A8F9-80E6CF93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6470"/>
            <a:ext cx="4114800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493B6579-0F65-2942-A3BE-6628BA86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8495" y="6155039"/>
            <a:ext cx="2743200" cy="365125"/>
          </a:xfrm>
        </p:spPr>
        <p:txBody>
          <a:bodyPr/>
          <a:lstStyle>
            <a:lvl1pPr>
              <a:defRPr>
                <a:solidFill>
                  <a:srgbClr val="655348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‹nº›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1E575B32-0D98-224D-90DD-110BC41FA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61B4156-317B-0650-7E50-780FBFC7AFB2}"/>
              </a:ext>
            </a:extLst>
          </p:cNvPr>
          <p:cNvSpPr/>
          <p:nvPr userDrawn="1"/>
        </p:nvSpPr>
        <p:spPr>
          <a:xfrm>
            <a:off x="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B8478DF-0B75-5178-F426-E5996309661A}"/>
              </a:ext>
            </a:extLst>
          </p:cNvPr>
          <p:cNvSpPr/>
          <p:nvPr userDrawn="1"/>
        </p:nvSpPr>
        <p:spPr>
          <a:xfrm>
            <a:off x="287999" y="0"/>
            <a:ext cx="11616000" cy="288000"/>
          </a:xfrm>
          <a:prstGeom prst="rect">
            <a:avLst/>
          </a:prstGeom>
          <a:solidFill>
            <a:srgbClr val="E92E0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961C10D-F711-93A0-89EE-DA7031D4C792}"/>
              </a:ext>
            </a:extLst>
          </p:cNvPr>
          <p:cNvSpPr/>
          <p:nvPr userDrawn="1"/>
        </p:nvSpPr>
        <p:spPr>
          <a:xfrm>
            <a:off x="1190400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1C6D790-47B6-819A-6C1E-A4A50204B0FD}"/>
              </a:ext>
            </a:extLst>
          </p:cNvPr>
          <p:cNvSpPr/>
          <p:nvPr userDrawn="1"/>
        </p:nvSpPr>
        <p:spPr>
          <a:xfrm>
            <a:off x="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59BBF18-0886-AB9F-F306-28F851CA5C47}"/>
              </a:ext>
            </a:extLst>
          </p:cNvPr>
          <p:cNvSpPr/>
          <p:nvPr userDrawn="1"/>
        </p:nvSpPr>
        <p:spPr>
          <a:xfrm>
            <a:off x="287999" y="6550702"/>
            <a:ext cx="11616000" cy="28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0114DF3-9E00-056A-8EDC-28D37C8FDFB5}"/>
              </a:ext>
            </a:extLst>
          </p:cNvPr>
          <p:cNvSpPr/>
          <p:nvPr userDrawn="1"/>
        </p:nvSpPr>
        <p:spPr>
          <a:xfrm>
            <a:off x="1190400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42F2EE9-C95D-1DFD-FEAE-9283A73F5D4C}"/>
              </a:ext>
            </a:extLst>
          </p:cNvPr>
          <p:cNvSpPr/>
          <p:nvPr userDrawn="1"/>
        </p:nvSpPr>
        <p:spPr>
          <a:xfrm rot="16200000">
            <a:off x="-2976906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ECCC9FE-F12C-6D4F-5E5A-5DF44647F762}"/>
              </a:ext>
            </a:extLst>
          </p:cNvPr>
          <p:cNvSpPr/>
          <p:nvPr userDrawn="1"/>
        </p:nvSpPr>
        <p:spPr>
          <a:xfrm rot="16200000">
            <a:off x="8924149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xmlns="" id="{B802CB2B-CAD3-603C-245D-6F65C8B969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39832" y="383348"/>
            <a:ext cx="2035128" cy="101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3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95D9283-E6FA-8D4E-A10D-2CDC93F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1D7BF3A-4B1C-EC44-9F64-9C49F6D1A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6C00F9A-66D6-C54F-9C3A-12E5BBDE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BCBA275-A511-404F-BE93-30D20B60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6D64366-48FE-4147-B070-D5FABFB9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622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CAC6511-5E4A-5F4B-9715-1DE48D7F7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2D29FD7-CA2E-3E48-AF83-D318F8D22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49FEFC40-6534-D047-8C64-F247D5F86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91F3782-25CF-FA45-B51E-C25DF1CD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DF290333-0751-1444-867D-A74B803D0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56484E4-A5AB-1F4F-B744-89A87F52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3003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7848A66-6690-1147-A8A1-7FBBB5DB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08E3C590-5F27-8342-B769-859582959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5EB28EE-2D13-E740-9643-2AB107AB0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08C9B013-FC6C-B541-A9FC-9AB1A94CC0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50C2997C-ABD5-D14A-98E5-F12C96D22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C1549385-E0AB-6F4E-9082-CBAEC42D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B1A14F6E-F352-604B-B227-89102C29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CF3EB2F-48BE-344D-B548-702DDDDC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393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6EBF559-C942-B34E-81C2-1586C8B7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47B81820-AD3D-F24E-A78B-B762AB77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06488838-797C-1C43-8C1A-EC135826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CB919985-9E75-5E4C-97EB-8256C1C3C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59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C70C8227-3EF1-AB4B-B7B7-D44899E6E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B5956805-3BC2-0243-9725-E7DBEEEF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2DE0692C-093D-E943-A3A0-D9C594C4A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811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EE12D81-8CF0-2946-8003-51F9A560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8762F7D-F0FE-E241-8317-4F3C8E94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D44242F5-C59D-C44A-B79C-80049C9F9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53321E87-1087-0A49-BFE5-69AD450F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933C075-3762-F64A-A4B7-E5474D5F1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58805FF-5D29-7943-BE04-8D48CB8E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285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15B0917-6DBB-A449-97EA-E1FF1FFB5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437B443A-8D29-1942-A217-E87ACBA0A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C4E86E4-8C92-154C-9B1C-FACD659F5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DD98C98A-E238-5B44-8DB8-E22C2CE0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8C2FA8A5-23EC-024F-953B-9D8D5261E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B94DE844-5836-9D44-B1C3-89974B85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141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8F240250-3F44-4846-B50C-5DC94B27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6000FF6-0F15-2E45-9044-120B6B643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92814CE7-5C6F-374A-8ABF-1DEC5245B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04C09-88F4-D14E-ABCD-B2D4AC3DE463}" type="datetimeFigureOut">
              <a:rPr lang="fr-FR" smtClean="0"/>
              <a:t>06/01/2025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6BBE1BEB-7C57-8745-A700-2FA7E89F6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3F6D73EF-A9EC-094E-980B-D201E21F1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EC6E6-8E21-2F47-B487-0542D24FCF44}" type="slidenum">
              <a:rPr lang="fr-FR" smtClean="0"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87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ecadeonrestoration.org/pt-br#:~:text=A%20D%C3%A9cada%20das%20Na%C3%A7%C3%B5es%20Unidas%20da%20Restaura%C3%A7%C3%A3o%20de,mudan%C3%A7as%20clim%C3%A1ticas%20e%20prevenir%20uma%20extin%C3%A7%C3%A3o%20em%20massa." TargetMode="External"/><Relationship Id="rId4" Type="http://schemas.openxmlformats.org/officeDocument/2006/relationships/hyperlink" Target="https://www.ramsar.org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6ECE7B5-1823-757D-1495-D2E36BA81A5E}"/>
              </a:ext>
            </a:extLst>
          </p:cNvPr>
          <p:cNvSpPr/>
          <p:nvPr/>
        </p:nvSpPr>
        <p:spPr>
          <a:xfrm>
            <a:off x="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269A7C7-9493-FE03-4392-F8B336125919}"/>
              </a:ext>
            </a:extLst>
          </p:cNvPr>
          <p:cNvSpPr/>
          <p:nvPr/>
        </p:nvSpPr>
        <p:spPr>
          <a:xfrm>
            <a:off x="287999" y="0"/>
            <a:ext cx="11616000" cy="288000"/>
          </a:xfrm>
          <a:prstGeom prst="rect">
            <a:avLst/>
          </a:prstGeom>
          <a:solidFill>
            <a:srgbClr val="E92E0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2C5FCFF-00AC-98CC-713C-4CA98412769F}"/>
              </a:ext>
            </a:extLst>
          </p:cNvPr>
          <p:cNvSpPr/>
          <p:nvPr/>
        </p:nvSpPr>
        <p:spPr>
          <a:xfrm>
            <a:off x="1190400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4B666D6-E6F9-2DC1-10BC-C2B5F8F6D77C}"/>
              </a:ext>
            </a:extLst>
          </p:cNvPr>
          <p:cNvSpPr/>
          <p:nvPr/>
        </p:nvSpPr>
        <p:spPr>
          <a:xfrm>
            <a:off x="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E9B8AD3-5D0F-DF8A-949B-98EC26F45CED}"/>
              </a:ext>
            </a:extLst>
          </p:cNvPr>
          <p:cNvSpPr/>
          <p:nvPr/>
        </p:nvSpPr>
        <p:spPr>
          <a:xfrm>
            <a:off x="287999" y="6550702"/>
            <a:ext cx="11616000" cy="28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0B9DF8A-0194-B146-E56B-3441CA54F798}"/>
              </a:ext>
            </a:extLst>
          </p:cNvPr>
          <p:cNvSpPr/>
          <p:nvPr/>
        </p:nvSpPr>
        <p:spPr>
          <a:xfrm>
            <a:off x="1190400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561BAFF-37A0-425C-4E73-21A7AAE97851}"/>
              </a:ext>
            </a:extLst>
          </p:cNvPr>
          <p:cNvSpPr/>
          <p:nvPr/>
        </p:nvSpPr>
        <p:spPr>
          <a:xfrm rot="16200000">
            <a:off x="-2976906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5783559-3B78-DDAB-65A8-90DB3F0B0399}"/>
              </a:ext>
            </a:extLst>
          </p:cNvPr>
          <p:cNvSpPr/>
          <p:nvPr/>
        </p:nvSpPr>
        <p:spPr>
          <a:xfrm rot="16200000">
            <a:off x="8924149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3D325CA-3EC0-F6C0-3CAA-E244291CF4DE}"/>
              </a:ext>
            </a:extLst>
          </p:cNvPr>
          <p:cNvSpPr/>
          <p:nvPr/>
        </p:nvSpPr>
        <p:spPr>
          <a:xfrm>
            <a:off x="5321808" y="288000"/>
            <a:ext cx="6579247" cy="6253595"/>
          </a:xfrm>
          <a:prstGeom prst="rect">
            <a:avLst/>
          </a:prstGeom>
          <a:solidFill>
            <a:srgbClr val="FDBA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3D1C43CD-F747-B49C-FA75-3FFD9B8D66EB}"/>
              </a:ext>
            </a:extLst>
          </p:cNvPr>
          <p:cNvSpPr txBox="1"/>
          <p:nvPr/>
        </p:nvSpPr>
        <p:spPr>
          <a:xfrm>
            <a:off x="497823" y="2484743"/>
            <a:ext cx="505754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pt-PT" sz="4000" b="1" dirty="0" smtClean="0">
                <a:effectLst/>
                <a:latin typeface="Garrison Sans" panose="020B7200000000000000" pitchFamily="34" charset="0"/>
              </a:rPr>
              <a:t>Protegendo as zonas húmidas para o nosso </a:t>
            </a:r>
            <a:br>
              <a:rPr lang="pt-PT" sz="4000" b="1" dirty="0" smtClean="0">
                <a:effectLst/>
                <a:latin typeface="Garrison Sans" panose="020B7200000000000000" pitchFamily="34" charset="0"/>
              </a:rPr>
            </a:br>
            <a:r>
              <a:rPr lang="pt-PT" sz="4000" b="1" dirty="0" smtClean="0">
                <a:effectLst/>
                <a:latin typeface="Garrison Sans" panose="020B7200000000000000" pitchFamily="34" charset="0"/>
              </a:rPr>
              <a:t>futuro comum</a:t>
            </a:r>
            <a:endParaRPr lang="pt-PT" sz="4000" dirty="0">
              <a:effectLst/>
              <a:latin typeface="Garrison Sans" panose="020B7200000000000000" pitchFamily="34" charset="0"/>
            </a:endParaRPr>
          </a:p>
        </p:txBody>
      </p:sp>
      <p:pic>
        <p:nvPicPr>
          <p:cNvPr id="9" name="Image 8" descr="Une image contenant art, dessin, graphisme, illustration&#10;&#10;Description générée automatiquement">
            <a:extLst>
              <a:ext uri="{FF2B5EF4-FFF2-40B4-BE49-F238E27FC236}">
                <a16:creationId xmlns:a16="http://schemas.microsoft.com/office/drawing/2014/main" xmlns="" id="{90207B7A-6944-F336-DCCF-1285A436E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4068" y="576542"/>
            <a:ext cx="6079585" cy="504772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FD5A653-D8A0-59DD-0F40-832B3F57C049}"/>
              </a:ext>
            </a:extLst>
          </p:cNvPr>
          <p:cNvSpPr/>
          <p:nvPr/>
        </p:nvSpPr>
        <p:spPr>
          <a:xfrm>
            <a:off x="5321807" y="5861304"/>
            <a:ext cx="6582192" cy="689398"/>
          </a:xfrm>
          <a:prstGeom prst="rect">
            <a:avLst/>
          </a:prstGeom>
          <a:solidFill>
            <a:srgbClr val="E92E0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9CC0E2E-A024-1FEC-9A68-4A6C07281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5920" y="6003646"/>
            <a:ext cx="6588079" cy="424011"/>
          </a:xfrm>
        </p:spPr>
        <p:txBody>
          <a:bodyPr>
            <a:noAutofit/>
          </a:bodyPr>
          <a:lstStyle/>
          <a:p>
            <a:r>
              <a:rPr lang="pt-PT" b="1" dirty="0" smtClean="0">
                <a:solidFill>
                  <a:schemeClr val="bg1"/>
                </a:solidFill>
                <a:effectLst/>
                <a:latin typeface="Garrison Sans" panose="020B7200000000000000" pitchFamily="34" charset="0"/>
              </a:rPr>
              <a:t>Valorizar. Proteger. Inspirar.</a:t>
            </a:r>
            <a:endParaRPr lang="pt-PT" dirty="0">
              <a:solidFill>
                <a:schemeClr val="bg1"/>
              </a:solidFill>
              <a:effectLst/>
              <a:latin typeface="Garrison Sans" panose="020B7200000000000000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56" y="603242"/>
            <a:ext cx="3298198" cy="10977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56" y="5426400"/>
            <a:ext cx="643522" cy="91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1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19862" y="362574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 smtClean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Sustento</a:t>
            </a:r>
            <a:endParaRPr lang="pt-P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motif, Caractère coloré&#10;&#10;Description générée automatiquement">
            <a:extLst>
              <a:ext uri="{FF2B5EF4-FFF2-40B4-BE49-F238E27FC236}">
                <a16:creationId xmlns:a16="http://schemas.microsoft.com/office/drawing/2014/main" xmlns="" id="{EDB09D4E-DCD3-508C-DD8E-D1FF1E9333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9623"/>
          <a:stretch/>
        </p:blipFill>
        <p:spPr>
          <a:xfrm>
            <a:off x="8885008" y="5724610"/>
            <a:ext cx="3306992" cy="647700"/>
          </a:xfrm>
          <a:prstGeom prst="rect">
            <a:avLst/>
          </a:prstGeom>
        </p:spPr>
      </p:pic>
      <p:pic>
        <p:nvPicPr>
          <p:cNvPr id="8" name="Image 7" descr="Une image contenant Graphique, art, graphisme, créativité&#10;&#10;Description générée automatiquement">
            <a:extLst>
              <a:ext uri="{FF2B5EF4-FFF2-40B4-BE49-F238E27FC236}">
                <a16:creationId xmlns:a16="http://schemas.microsoft.com/office/drawing/2014/main" xmlns="" id="{B47B1F9B-2A5F-308F-D6F3-A6B7BE9DE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408" y="4467310"/>
            <a:ext cx="1346200" cy="125730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728322" y="1745413"/>
            <a:ext cx="10833495" cy="3713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88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Têm proporcionado água doce e alimentos durante éones.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7600" dirty="0" smtClean="0">
                <a:latin typeface="Arial" panose="020B0604020202020204" pitchFamily="34" charset="0"/>
                <a:cs typeface="Arial" panose="020B0604020202020204" pitchFamily="34" charset="0"/>
              </a:rPr>
              <a:t>Fornecem quase toda a nossa </a:t>
            </a:r>
            <a:r>
              <a:rPr lang="pt-PT" sz="7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pt-PT" sz="7600" dirty="0" smtClean="0">
                <a:latin typeface="Arial" panose="020B0604020202020204" pitchFamily="34" charset="0"/>
                <a:cs typeface="Arial" panose="020B0604020202020204" pitchFamily="34" charset="0"/>
              </a:rPr>
              <a:t>gua doce.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O seu solo rico em limo e plantas filtra e armazena a </a:t>
            </a:r>
            <a:r>
              <a:rPr lang="pt-PT" sz="64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pt-PT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gua de forma natural. </a:t>
            </a:r>
          </a:p>
          <a:p>
            <a:pPr lvl="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São conhecidas como os rins da Terra.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7600" dirty="0" smtClean="0">
                <a:latin typeface="Arial" panose="020B0604020202020204" pitchFamily="34" charset="0"/>
                <a:cs typeface="Arial" panose="020B0604020202020204" pitchFamily="34" charset="0"/>
              </a:rPr>
              <a:t>A dieta básica, de mais de metade do mundo, depende de produtos cultivados nas zonas húmidas</a:t>
            </a:r>
            <a:r>
              <a:rPr lang="pt-PT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6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PT" sz="6800" dirty="0" smtClean="0">
                <a:latin typeface="Arial" panose="020B0604020202020204" pitchFamily="34" charset="0"/>
                <a:cs typeface="Arial" panose="020B0604020202020204" pitchFamily="34" charset="0"/>
              </a:rPr>
              <a:t>s peixes das zonas húmidas são a principal fonte de proteínas para  mais de 1.000 milhões de pessoas.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6800" dirty="0" smtClean="0">
                <a:latin typeface="Arial" panose="020B0604020202020204" pitchFamily="34" charset="0"/>
                <a:cs typeface="Arial" panose="020B0604020202020204" pitchFamily="34" charset="0"/>
              </a:rPr>
              <a:t>Anualmente, os arrozais alimentam </a:t>
            </a:r>
            <a:r>
              <a:rPr lang="pt-PT" sz="6800" dirty="0">
                <a:latin typeface="Arial" panose="020B0604020202020204" pitchFamily="34" charset="0"/>
                <a:cs typeface="Arial" panose="020B0604020202020204" pitchFamily="34" charset="0"/>
              </a:rPr>
              <a:t>3.500 milhões de pessoas.</a:t>
            </a:r>
            <a:endParaRPr lang="pt-PT" sz="6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6800" dirty="0" smtClean="0">
                <a:latin typeface="Arial" panose="020B0604020202020204" pitchFamily="34" charset="0"/>
                <a:cs typeface="Arial" panose="020B0604020202020204" pitchFamily="34" charset="0"/>
              </a:rPr>
              <a:t>O risco é especialmente importante em regiões onde a precipitação é limitada ou irregular</a:t>
            </a:r>
            <a:r>
              <a:rPr lang="pt-PT" sz="6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6800" dirty="0" smtClean="0">
                <a:latin typeface="Arial" panose="020B0604020202020204" pitchFamily="34" charset="0"/>
                <a:cs typeface="Arial" panose="020B0604020202020204" pitchFamily="34" charset="0"/>
              </a:rPr>
              <a:t>A aquicultura é o setor de produção alimentar de crescimento mais </a:t>
            </a:r>
            <a:r>
              <a:rPr lang="pt-PT" sz="6800" dirty="0">
                <a:latin typeface="Arial" panose="020B0604020202020204" pitchFamily="34" charset="0"/>
                <a:cs typeface="Arial" panose="020B0604020202020204" pitchFamily="34" charset="0"/>
              </a:rPr>
              <a:t>rápido</a:t>
            </a:r>
            <a:r>
              <a:rPr lang="pt-PT" sz="6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6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3">
            <a:extLst>
              <a:ext uri="{FF2B5EF4-FFF2-40B4-BE49-F238E27FC236}">
                <a16:creationId xmlns:a16="http://schemas.microsoft.com/office/drawing/2014/main" xmlns="" id="{E4FB1FBD-7570-7ADA-AC99-F8C5D422A266}"/>
              </a:ext>
            </a:extLst>
          </p:cNvPr>
          <p:cNvSpPr txBox="1"/>
          <p:nvPr/>
        </p:nvSpPr>
        <p:spPr>
          <a:xfrm>
            <a:off x="846660" y="5518857"/>
            <a:ext cx="8038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smtClean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b="1" dirty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pt-PT" b="1" dirty="0" smtClean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gua, a </a:t>
            </a:r>
            <a:r>
              <a:rPr lang="pt-PT" b="1" dirty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PT" b="1" dirty="0" smtClean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orrente sanguínea da biosfera, que sustenta os ecossistemas e as pessoas, está disponível graças às zonas húmidas.</a:t>
            </a:r>
          </a:p>
          <a:p>
            <a:endParaRPr lang="pt-PT" b="1" dirty="0">
              <a:solidFill>
                <a:srgbClr val="E92E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91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Biodiversidade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xmlns="" id="{444C7CAB-B7D2-4F11-DBDB-78D6024A1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051250">
            <a:off x="10799487" y="2057976"/>
            <a:ext cx="901700" cy="355600"/>
          </a:xfrm>
          <a:prstGeom prst="rect">
            <a:avLst/>
          </a:prstGeom>
        </p:spPr>
      </p:pic>
      <p:pic>
        <p:nvPicPr>
          <p:cNvPr id="6" name="Image 5" descr="Une image contenant Graphique, conception, créativité, art&#10;&#10;Description générée automatiquement">
            <a:extLst>
              <a:ext uri="{FF2B5EF4-FFF2-40B4-BE49-F238E27FC236}">
                <a16:creationId xmlns:a16="http://schemas.microsoft.com/office/drawing/2014/main" xmlns="" id="{F0BEDFE8-3E6D-1D2D-4B78-D1F75442F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450405">
            <a:off x="4688587" y="493014"/>
            <a:ext cx="711978" cy="711978"/>
          </a:xfrm>
          <a:prstGeom prst="rect">
            <a:avLst/>
          </a:prstGeom>
        </p:spPr>
      </p:pic>
      <p:pic>
        <p:nvPicPr>
          <p:cNvPr id="2" name="Image 1" descr="Une image contenant clipart, Graphique, illustration, art&#10;&#10;Description générée automatiquement">
            <a:extLst>
              <a:ext uri="{FF2B5EF4-FFF2-40B4-BE49-F238E27FC236}">
                <a16:creationId xmlns:a16="http://schemas.microsoft.com/office/drawing/2014/main" xmlns="" id="{1D1DD74D-B786-75E5-10F6-290551AE0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4508" y="4939477"/>
            <a:ext cx="1574800" cy="18415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18121" y="1633761"/>
            <a:ext cx="11027316" cy="4767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Sustentando uma intrincada teia de vida.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vida na Terra depende das zonas húmidas.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sua biodiversidade proporciona alimentos, água limpa, medicamentos e empregos.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40 % de todas as espécies conhecidas de animais e plantas vivem e reproduzem-se nas zonas húmidas. 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sto inclui muitas espécies em perigo, ameaçadas e endémicas que só podem sobreviver em certos habitats de zonas húmidas - e em mais nenhum lugar.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~12 % de todas as espécies visíveis (que se podem ver sem microscópio) dependem de zonas húmidas de água doce.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&gt;1/3 dos vertebrados, quase todos os anfíbios e a metade dos peixes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Interligam diferentes habitats, facilitam o movimento das espécies, ajudam a manter a diversidade genética e contribuem para os processos climáticos e hidrológicos globais.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Aves, peixes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outros animais migradores dependem das zonas húmidas, como áreas </a:t>
            </a:r>
            <a:b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descanso, alimentação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reprodução nas suas viagens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biodiversidade ajuda a proteger contra as doenças, garantindo ecossistemas </a:t>
            </a:r>
            <a:b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saudáveis e espaços seguros para a vida selvagem longe dos habitats humanos.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Fornece produtos medicinais.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514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dessin, Dessin d’enfant, illustration, peinture&#10;&#10;Description générée automatiquement">
            <a:extLst>
              <a:ext uri="{FF2B5EF4-FFF2-40B4-BE49-F238E27FC236}">
                <a16:creationId xmlns:a16="http://schemas.microsoft.com/office/drawing/2014/main" xmlns="" id="{70CF2B60-4AD1-462D-AC99-45AAE26682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139"/>
          <a:stretch/>
        </p:blipFill>
        <p:spPr>
          <a:xfrm>
            <a:off x="9740486" y="1734013"/>
            <a:ext cx="1875856" cy="2837959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400" b="1" dirty="0" smtClean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Alterações climáticas e desastres naturais</a:t>
            </a:r>
            <a:endParaRPr lang="pt-PT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424075" y="1643580"/>
            <a:ext cx="11425025" cy="5174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Potenciam a resiliência e mitigam os efeitos das alterações</a:t>
            </a:r>
            <a:b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climáticas e de fenómenos meteorológicos extremos.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Componente chave do sistema climático da Terra.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 seus serviços fazem com que o ambiente seja mais resiliente e adaptável</a:t>
            </a:r>
            <a:b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às alterações climáticas e contribuem para estabilizar o clima.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Cruciais para a segurança hídrica.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Armazenam mais carbono do que qualquer outro ecossistema.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Ajudam a proteger contra marés de tempestade, inundações e secas.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&gt;90 % dos desastres naturais estão relacionados com a água.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sua infraestrutura hídrica natural ajuda a reduzir as inundações e a atrasar e aliviar as secas. </a:t>
            </a:r>
          </a:p>
          <a:p>
            <a:pPr lvl="3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Cerca de 4.000 </a:t>
            </a:r>
            <a:r>
              <a:rPr lang="pt-PT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PT" sz="1400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absorvem até 5,7 milhões de litros de água de cheia.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serviços das zonas húmidas saudáveis reduzem os efeitos humanitários dos desastres naturais.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Reforçam a capacidade de resposta imediata das comunidades e a sua recuperação sustentável a longo prazo.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endParaRPr lang="pt-P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454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dessin humoristique, clipart, illustration, conception&#10;&#10;Description générée automatiquement">
            <a:extLst>
              <a:ext uri="{FF2B5EF4-FFF2-40B4-BE49-F238E27FC236}">
                <a16:creationId xmlns:a16="http://schemas.microsoft.com/office/drawing/2014/main" xmlns="" id="{F163A924-93DD-CCCC-1EBE-E835216DE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736" y="4392087"/>
            <a:ext cx="2726605" cy="1910324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 smtClean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Economias</a:t>
            </a:r>
            <a:endParaRPr lang="pt-P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5" y="1891767"/>
            <a:ext cx="10790930" cy="4204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Proporcionam benefícios económicos.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Contribuem para as economias locais e nacionais.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Apoiam os meios de subsistência através da pesca, agricultura, turismo e lazer. 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1.000 milhões de pessoas (~1 em cada 8) no mundo ganham a vida nas zonas húmidas, que também proporcionam alimentos, abastecimento de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gua, transporte e lazer.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cultivo de arroz é a principal fonte de emprego nas zonas húmidas.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~80% do arroz mundial é produzido por pequenos agricultores.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&gt;660 milhões de pessoas dependem da pesca e aquicultura para viver.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 setores de viagens e turismo mantém 266 milhões de </a:t>
            </a:r>
            <a:b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postos de trabalho - 8,9 % do emprego total a nível mundial.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pt-P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989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conception&#10;&#10;Description générée automatiquement">
            <a:extLst>
              <a:ext uri="{FF2B5EF4-FFF2-40B4-BE49-F238E27FC236}">
                <a16:creationId xmlns:a16="http://schemas.microsoft.com/office/drawing/2014/main" xmlns="" id="{6F26658C-4CE3-CF1D-BD52-6B15FE755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78919">
            <a:off x="11315415" y="1745135"/>
            <a:ext cx="952500" cy="1016000"/>
          </a:xfrm>
          <a:prstGeom prst="rect">
            <a:avLst/>
          </a:prstGeom>
        </p:spPr>
      </p:pic>
      <p:pic>
        <p:nvPicPr>
          <p:cNvPr id="8" name="Image 7" descr="Une image contenant outil, conception&#10;&#10;Description générée automatiquement">
            <a:extLst>
              <a:ext uri="{FF2B5EF4-FFF2-40B4-BE49-F238E27FC236}">
                <a16:creationId xmlns:a16="http://schemas.microsoft.com/office/drawing/2014/main" xmlns="" id="{51B21157-34B0-7D3C-E5AB-0F6A4CC43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07008">
            <a:off x="143354" y="5291328"/>
            <a:ext cx="1384300" cy="1524000"/>
          </a:xfrm>
          <a:prstGeom prst="rect">
            <a:avLst/>
          </a:prstGeom>
        </p:spPr>
      </p:pic>
      <p:pic>
        <p:nvPicPr>
          <p:cNvPr id="9" name="Image 8" descr="Une image contenant conception&#10;&#10;Description générée automatiquement avec une confiance faible">
            <a:extLst>
              <a:ext uri="{FF2B5EF4-FFF2-40B4-BE49-F238E27FC236}">
                <a16:creationId xmlns:a16="http://schemas.microsoft.com/office/drawing/2014/main" xmlns="" id="{26C813B3-E301-591A-D40D-AE2F4F37D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112462">
            <a:off x="149959" y="424282"/>
            <a:ext cx="2489200" cy="2489200"/>
          </a:xfrm>
          <a:prstGeom prst="rect">
            <a:avLst/>
          </a:prstGeom>
        </p:spPr>
      </p:pic>
      <p:pic>
        <p:nvPicPr>
          <p:cNvPr id="10" name="Image 9" descr="Une image contenant main, art, conception&#10;&#10;Description générée automatiquement avec une confiance faible">
            <a:extLst>
              <a:ext uri="{FF2B5EF4-FFF2-40B4-BE49-F238E27FC236}">
                <a16:creationId xmlns:a16="http://schemas.microsoft.com/office/drawing/2014/main" xmlns="" id="{89F100ED-3E13-CFC6-A12F-741225B5E9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1336" y="4448723"/>
            <a:ext cx="762000" cy="2527300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36458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 smtClean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Cultura e lazer</a:t>
            </a:r>
            <a:endParaRPr lang="pt-P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7" y="2347077"/>
            <a:ext cx="10790930" cy="2954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Conectando as pessoas com a natureza.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Possuem um importante valor cultural e recreativo para muitas comunidades.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Frequentemente estão vinculadas a práticas culturais arreigadas que utilizam a natureza de forma sustentável, o que permite às sociedades humanas prosperarem.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Quase todas as Zonas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úmidas de Importância Internacional (Sítios Ramsar) proporcionam serviços culturais dos ecossistemas.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&gt;50% têm valores espirituais e inspiradores.</a:t>
            </a:r>
            <a:endParaRPr lang="pt-PT" sz="15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5">
            <a:extLst>
              <a:ext uri="{FF2B5EF4-FFF2-40B4-BE49-F238E27FC236}">
                <a16:creationId xmlns:a16="http://schemas.microsoft.com/office/drawing/2014/main" xmlns="" id="{059C559F-26B1-EB2C-9DE9-D160D789CF2D}"/>
              </a:ext>
            </a:extLst>
          </p:cNvPr>
          <p:cNvSpPr txBox="1"/>
          <p:nvPr/>
        </p:nvSpPr>
        <p:spPr>
          <a:xfrm>
            <a:off x="1168887" y="5418850"/>
            <a:ext cx="9532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2000" b="1" dirty="0" smtClean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pessoas estão no centro </a:t>
            </a:r>
            <a:r>
              <a:rPr lang="pt-PT" sz="2000" b="1" dirty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PT" sz="2000" b="1" dirty="0" smtClean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conservação das zonas húmidas.</a:t>
            </a: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3520960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créativité, art&#10;&#10;Description générée automatiquement">
            <a:extLst>
              <a:ext uri="{FF2B5EF4-FFF2-40B4-BE49-F238E27FC236}">
                <a16:creationId xmlns:a16="http://schemas.microsoft.com/office/drawing/2014/main" xmlns="" id="{67F91773-50D0-1971-DCE1-C598A8877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541" y="1709921"/>
            <a:ext cx="2971800" cy="12446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03989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 smtClean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Sob ameaça</a:t>
            </a:r>
            <a:endParaRPr lang="pt-P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18120" y="1643036"/>
            <a:ext cx="11130907" cy="484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Reconhecendo a urgência.</a:t>
            </a:r>
          </a:p>
          <a:p>
            <a:pPr lvl="1"/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Estão entre os ecossistemas mais ameaçados.</a:t>
            </a:r>
          </a:p>
          <a:p>
            <a:pPr lvl="2"/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&gt;85% das zonas húmidas perderam-se desde 1700.</a:t>
            </a:r>
          </a:p>
          <a:p>
            <a:pPr lvl="2"/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Pelo menos 35% perderam-se desde 1970 e o ritmo de perda está a acelerar.</a:t>
            </a:r>
          </a:p>
          <a:p>
            <a:pPr lvl="2"/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ritmo de perda é 3 vezes mais rápido do que o das florestas.</a:t>
            </a:r>
          </a:p>
          <a:p>
            <a:pPr lvl="1"/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 fatores de risco incluem o desenvolvimento não sustentável, a poluição, as alterações climáticas, as mudanças nos regimes hidrológicos, a perda de conectividade, as espécies invasoras e a extração excessiva de água, plantas, animais e outros recursos naturais.</a:t>
            </a:r>
          </a:p>
          <a:p>
            <a:pPr lvl="2"/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colmatação e a drenagem para a conversão para agricultura e aglomerados urbanos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representam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importantes ameaças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As espécies das zonas húmidas correm perigo de extinção. </a:t>
            </a:r>
          </a:p>
          <a:p>
            <a:pPr lvl="2"/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Uma em cada três espécies de água doce e 25% de todas as espécies das zonas húmidas enfrentam a extinção,</a:t>
            </a:r>
            <a:b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devido à deterioração das ZH.</a:t>
            </a:r>
          </a:p>
          <a:p>
            <a:pPr lvl="2"/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81% das espécies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das zonas húmidas </a:t>
            </a: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continentais e 36% das espécies costeiras e marinhas diminuíram</a:t>
            </a:r>
            <a:b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nos últimos 50 anos.</a:t>
            </a:r>
          </a:p>
          <a:p>
            <a:pPr lvl="2"/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As espécies de água doce sofreram uma diminuição de 83% (em média) desde 1970.</a:t>
            </a:r>
          </a:p>
          <a:p>
            <a:pPr lvl="1"/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~70% de toda a extração e desvio de água doce no mundo destina-se à agricultura.</a:t>
            </a:r>
          </a:p>
          <a:p>
            <a:pPr lvl="1"/>
            <a:endParaRPr lang="pt-P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209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clipart, dessin humoristique&#10;&#10;Description générée automatiquement">
            <a:extLst>
              <a:ext uri="{FF2B5EF4-FFF2-40B4-BE49-F238E27FC236}">
                <a16:creationId xmlns:a16="http://schemas.microsoft.com/office/drawing/2014/main" xmlns="" id="{DA2DB9E0-92D7-47CE-5976-1991825DE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0185" y="5619179"/>
            <a:ext cx="2369770" cy="7439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0C4FB276-BAB1-CF7D-38F0-AB47288CA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2325" y="4337920"/>
            <a:ext cx="241300" cy="22606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 smtClean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Necessidade de agir</a:t>
            </a:r>
            <a:endParaRPr lang="pt-P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5" y="1855193"/>
            <a:ext cx="10790930" cy="4713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Garantindo um futuro comum resiliente.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Zonas húmidas saudáveis são fundamentais para a mitigação e adaptação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 alterações climáticas, a biodiversidade e a saúde e o bem-estar humanos.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controlo das doenças zoóticas emergentes depende de ecossistemas bem geridos e intactos e da biodiversidade nativa.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Proteger as zonas húmidas para o nosso futuro comum requer: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sforços coordenados à escala local, nacional e mundial; 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olaboração quanto às políticas, regulamentos e iniciativas comunitárias; e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ntegração e coordenação entre os setores da agricultura, desenvolvimento urbano</a:t>
            </a:r>
            <a:b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 gestão das zonas húmidas.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Você pode: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ompreender a importância e as contribuições das zonas húmidas;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arantir o seu uso sustentável gerindo-as racionalmente; e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trair os investimentos necessários para as conservar e restaurar.</a:t>
            </a:r>
          </a:p>
          <a:p>
            <a:pPr lvl="1"/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80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motif, Caractère coloré&#10;&#10;Description générée automatiquement">
            <a:extLst>
              <a:ext uri="{FF2B5EF4-FFF2-40B4-BE49-F238E27FC236}">
                <a16:creationId xmlns:a16="http://schemas.microsoft.com/office/drawing/2014/main" xmlns="" id="{09A281A7-CBC8-0FCE-B11F-E34F55339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58" y="5813819"/>
            <a:ext cx="4699000" cy="647700"/>
          </a:xfrm>
          <a:prstGeom prst="rect">
            <a:avLst/>
          </a:prstGeom>
        </p:spPr>
      </p:pic>
      <p:pic>
        <p:nvPicPr>
          <p:cNvPr id="9" name="Image 8" descr="Une image contenant Graphique, conception, créativité, art&#10;&#10;Description générée automatiquement">
            <a:extLst>
              <a:ext uri="{FF2B5EF4-FFF2-40B4-BE49-F238E27FC236}">
                <a16:creationId xmlns:a16="http://schemas.microsoft.com/office/drawing/2014/main" xmlns="" id="{893200AB-5B89-34CC-75CD-ECDDBF396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430" y="1158727"/>
            <a:ext cx="952500" cy="9525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8572ACED-D40D-F674-EF99-310980682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8040" y="5082754"/>
            <a:ext cx="1562100" cy="135890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47021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 smtClean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Quartas-feiras das zonas húmidas</a:t>
            </a:r>
            <a:endParaRPr lang="pt-P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2" y="2032013"/>
            <a:ext cx="10790930" cy="3521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Criando um movimento através das redes sociais.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Usando a </a:t>
            </a:r>
            <a:r>
              <a:rPr lang="pt-PT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hashtag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pt-PT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ZonasHumidasQuarta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-feira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(em inglês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WetlandsWednesday)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pessoas de todo o mundo estão a partilhar publicações inspiradoras.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 publicações incluem: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xemplos de projetos de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conservação das zonas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húmidas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outros casos de sucesso;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deias sobre formas das pessoas poderem agir em prol das zonas húmidas;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ebates sobre como o uso sustentável das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zonas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húmidas beneficia as pessoas e o planeta;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 melhores práticas e abordagens</a:t>
            </a:r>
            <a:r>
              <a:rPr lang="pt-PT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inovadoras na gestão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das zonas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húmidas; e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istórias pessoais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sobre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zonas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húmidas.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pt-P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81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37582FA-F705-1B0E-78D8-F1DC5EAD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7B1AB79B-F183-B420-B7B5-C16C48953702}"/>
              </a:ext>
            </a:extLst>
          </p:cNvPr>
          <p:cNvSpPr>
            <a:spLocks noGrp="1"/>
          </p:cNvSpPr>
          <p:nvPr/>
        </p:nvSpPr>
        <p:spPr>
          <a:xfrm>
            <a:off x="838200" y="3961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conception&#10;&#10;Description générée automatiquement">
            <a:extLst>
              <a:ext uri="{FF2B5EF4-FFF2-40B4-BE49-F238E27FC236}">
                <a16:creationId xmlns:a16="http://schemas.microsoft.com/office/drawing/2014/main" xmlns="" id="{3B509DE2-BED0-C0BD-E1CD-139EC00A3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72722">
            <a:off x="9955414" y="5943999"/>
            <a:ext cx="952500" cy="1016000"/>
          </a:xfrm>
          <a:prstGeom prst="rect">
            <a:avLst/>
          </a:prstGeom>
        </p:spPr>
      </p:pic>
      <p:pic>
        <p:nvPicPr>
          <p:cNvPr id="7" name="Image 6" descr="Une image contenant outil, conception&#10;&#10;Description générée automatiquement">
            <a:extLst>
              <a:ext uri="{FF2B5EF4-FFF2-40B4-BE49-F238E27FC236}">
                <a16:creationId xmlns:a16="http://schemas.microsoft.com/office/drawing/2014/main" xmlns="" id="{8A6E9DD2-B817-1099-A8EB-59AEA70A5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07008">
            <a:off x="9234905" y="5375270"/>
            <a:ext cx="1384300" cy="1524000"/>
          </a:xfrm>
          <a:prstGeom prst="rect">
            <a:avLst/>
          </a:prstGeom>
        </p:spPr>
      </p:pic>
      <p:pic>
        <p:nvPicPr>
          <p:cNvPr id="8" name="Image 7" descr="Une image contenant conception&#10;&#10;Description générée automatiquement avec une confiance faible">
            <a:extLst>
              <a:ext uri="{FF2B5EF4-FFF2-40B4-BE49-F238E27FC236}">
                <a16:creationId xmlns:a16="http://schemas.microsoft.com/office/drawing/2014/main" xmlns="" id="{3D87A3E3-3041-4BB9-14B9-8283ECD84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67078">
            <a:off x="7656251" y="4892670"/>
            <a:ext cx="2489200" cy="2489200"/>
          </a:xfrm>
          <a:prstGeom prst="rect">
            <a:avLst/>
          </a:prstGeom>
        </p:spPr>
      </p:pic>
      <p:pic>
        <p:nvPicPr>
          <p:cNvPr id="9" name="Image 8" descr="Une image contenant main, art, conception&#10;&#10;Description générée automatiquement avec une confiance faible">
            <a:extLst>
              <a:ext uri="{FF2B5EF4-FFF2-40B4-BE49-F238E27FC236}">
                <a16:creationId xmlns:a16="http://schemas.microsoft.com/office/drawing/2014/main" xmlns="" id="{E8300422-0F8A-F8ED-6583-4FB932989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18154">
            <a:off x="10911336" y="4448723"/>
            <a:ext cx="762000" cy="2527300"/>
          </a:xfrm>
          <a:prstGeom prst="rect">
            <a:avLst/>
          </a:prstGeom>
        </p:spPr>
      </p:pic>
      <p:pic>
        <p:nvPicPr>
          <p:cNvPr id="10" name="Image 9" descr="Une image contenant conception&#10;&#10;Description générée automatiquement">
            <a:extLst>
              <a:ext uri="{FF2B5EF4-FFF2-40B4-BE49-F238E27FC236}">
                <a16:creationId xmlns:a16="http://schemas.microsoft.com/office/drawing/2014/main" xmlns="" id="{5FD8E017-D1EA-B6B9-E9EC-FE52B0027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03356" flipH="1" flipV="1">
            <a:off x="7484652" y="5982759"/>
            <a:ext cx="898361" cy="958252"/>
          </a:xfrm>
          <a:prstGeom prst="rect">
            <a:avLst/>
          </a:prstGeom>
        </p:spPr>
      </p:pic>
      <p:pic>
        <p:nvPicPr>
          <p:cNvPr id="11" name="Image 10" descr="Une image contenant main, art, conception&#10;&#10;Description générée automatiquement avec une confiance faible">
            <a:extLst>
              <a:ext uri="{FF2B5EF4-FFF2-40B4-BE49-F238E27FC236}">
                <a16:creationId xmlns:a16="http://schemas.microsoft.com/office/drawing/2014/main" xmlns="" id="{5B3C8BDB-730D-1127-D30C-28FCD2246B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18154" flipH="1">
            <a:off x="6986566" y="5487486"/>
            <a:ext cx="516294" cy="1857136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4C02AAD4-D1DC-246E-D3F4-A1602B08EDB4}"/>
              </a:ext>
            </a:extLst>
          </p:cNvPr>
          <p:cNvSpPr>
            <a:spLocks noGrp="1"/>
          </p:cNvSpPr>
          <p:nvPr/>
        </p:nvSpPr>
        <p:spPr>
          <a:xfrm>
            <a:off x="882999" y="2239141"/>
            <a:ext cx="10426002" cy="273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nossas ações de hoje em prol das zonas húmidas irão moldar os amanhãs das gerações vindouras.</a:t>
            </a:r>
            <a:endParaRPr lang="pt-PT" sz="440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536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37582FA-F705-1B0E-78D8-F1DC5EAD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7B1AB79B-F183-B420-B7B5-C16C48953702}"/>
              </a:ext>
            </a:extLst>
          </p:cNvPr>
          <p:cNvSpPr>
            <a:spLocks noGrp="1"/>
          </p:cNvSpPr>
          <p:nvPr/>
        </p:nvSpPr>
        <p:spPr>
          <a:xfrm>
            <a:off x="838200" y="3961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art, dessin, graphisme, illustration&#10;&#10;Description générée automatiquement">
            <a:extLst>
              <a:ext uri="{FF2B5EF4-FFF2-40B4-BE49-F238E27FC236}">
                <a16:creationId xmlns:a16="http://schemas.microsoft.com/office/drawing/2014/main" xmlns="" id="{63F01738-077B-1284-CEA4-B88CB0127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361" y="2192841"/>
            <a:ext cx="4122353" cy="3422687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4C02AAD4-D1DC-246E-D3F4-A1602B08EDB4}"/>
              </a:ext>
            </a:extLst>
          </p:cNvPr>
          <p:cNvSpPr>
            <a:spLocks noGrp="1"/>
          </p:cNvSpPr>
          <p:nvPr/>
        </p:nvSpPr>
        <p:spPr>
          <a:xfrm>
            <a:off x="980132" y="2762997"/>
            <a:ext cx="9748944" cy="20661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Proteger as zonas</a:t>
            </a:r>
            <a:br>
              <a:rPr lang="pt-PT" sz="44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44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húmidas para o</a:t>
            </a:r>
            <a:br>
              <a:rPr lang="pt-PT" sz="44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44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 futuro comum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pt-PT" sz="4400" b="1" dirty="0" smtClean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PT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Valorizar. Proteger. Inspirar.</a:t>
            </a:r>
          </a:p>
          <a:p>
            <a:pPr marL="0" indent="0">
              <a:spcBef>
                <a:spcPts val="0"/>
              </a:spcBef>
              <a:buNone/>
            </a:pPr>
            <a:endParaRPr lang="pt-PT" sz="3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pt-PT" sz="440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01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B3119687-7692-B480-B1AA-7056E3BB4496}"/>
              </a:ext>
            </a:extLst>
          </p:cNvPr>
          <p:cNvSpPr>
            <a:spLocks noGrp="1"/>
          </p:cNvSpPr>
          <p:nvPr/>
        </p:nvSpPr>
        <p:spPr>
          <a:xfrm>
            <a:off x="727024" y="230899"/>
            <a:ext cx="9972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t-PT" sz="3600" b="1" dirty="0">
                <a:latin typeface="Arial" panose="020B0604020202020204" pitchFamily="34" charset="0"/>
                <a:cs typeface="Arial" panose="020B0604020202020204" pitchFamily="34" charset="0"/>
              </a:rPr>
              <a:t>Dia Mundial das Zonas Húmidas</a:t>
            </a:r>
          </a:p>
        </p:txBody>
      </p:sp>
      <p:pic>
        <p:nvPicPr>
          <p:cNvPr id="2" name="Image 1" descr="Une image contenant fleur, clipart, dessin humoristique&#10;&#10;Description générée automatiquement">
            <a:extLst>
              <a:ext uri="{FF2B5EF4-FFF2-40B4-BE49-F238E27FC236}">
                <a16:creationId xmlns:a16="http://schemas.microsoft.com/office/drawing/2014/main" xmlns="" id="{338ABD0B-CB8A-D358-D4C5-38AFD8A18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882" y="5631547"/>
            <a:ext cx="673100" cy="6731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B9873F51-4396-C259-01B9-38224247E63E}"/>
              </a:ext>
            </a:extLst>
          </p:cNvPr>
          <p:cNvSpPr>
            <a:spLocks noGrp="1"/>
          </p:cNvSpPr>
          <p:nvPr/>
        </p:nvSpPr>
        <p:spPr>
          <a:xfrm>
            <a:off x="400050" y="1728439"/>
            <a:ext cx="11420241" cy="47586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"/>
              </a:spcBef>
              <a:spcAft>
                <a:spcPts val="7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Colocando o foco num ecossistema altamente produtivo e ameaçado.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Campanha mundial de consciencialização.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Apela às nações — e a todos(as), em qualquer lugar — para protegerem as zonas </a:t>
            </a: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húmidas </a:t>
            </a:r>
            <a:r>
              <a:rPr lang="pt-PT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do nosso planeta.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Recorda-nos que: zonas </a:t>
            </a: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húmidas </a:t>
            </a:r>
            <a:r>
              <a:rPr lang="pt-PT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saudáveis são essenciais para o nosso bem-estar universal e sobrevivência a longo prazo.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Desde 1997, celebra-se anualmente a 2 de fevereiro.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Aniversário da Convenção sobre </a:t>
            </a:r>
            <a:r>
              <a:rPr lang="pt-PT" sz="19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 Zonas Húmidas ou </a:t>
            </a:r>
            <a:r>
              <a:rPr lang="pt-PT" sz="1900" b="1" dirty="0">
                <a:solidFill>
                  <a:srgbClr val="655348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Convenção de Ramsar</a:t>
            </a: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dotada como tratado internacional em 1971, em Ramsar (Irão), nas margens do mar Cáspio.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Foi o 1º acordo moderno multilateral sobre ambiente.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 único que se dedica a um ecossistema específico - as zonas húmidas.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Hoje, 172 países são membros (Partes Contratantes) – cada um está empenhado na conservação e uso racional e sustentável das zonas húmidas do seu país.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Dia Internacional das Nações Unidas desde 2022.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Está alinhado com a </a:t>
            </a:r>
            <a:r>
              <a:rPr lang="pt-PT" sz="1900" b="1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Década das Nações Unidas para o Restauro dos Ecossistemas</a:t>
            </a: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que </a:t>
            </a:r>
            <a:b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apela a proteger e revitalizar os ecossistemas de todo o mundo (2021-2030).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endParaRPr lang="pt-PT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endParaRPr lang="pt-PT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845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4E368D0-7124-1743-AB96-6C4CEE6131D6}"/>
              </a:ext>
            </a:extLst>
          </p:cNvPr>
          <p:cNvSpPr/>
          <p:nvPr/>
        </p:nvSpPr>
        <p:spPr>
          <a:xfrm>
            <a:off x="0" y="0"/>
            <a:ext cx="288000" cy="28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5EA80ED-5256-2677-3569-702ADB75CB49}"/>
              </a:ext>
            </a:extLst>
          </p:cNvPr>
          <p:cNvSpPr/>
          <p:nvPr/>
        </p:nvSpPr>
        <p:spPr>
          <a:xfrm>
            <a:off x="287999" y="0"/>
            <a:ext cx="11616000" cy="288000"/>
          </a:xfrm>
          <a:prstGeom prst="rect">
            <a:avLst/>
          </a:prstGeom>
          <a:solidFill>
            <a:srgbClr val="E92E09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8272BED-7911-E27E-0FC5-F538B603A301}"/>
              </a:ext>
            </a:extLst>
          </p:cNvPr>
          <p:cNvSpPr/>
          <p:nvPr/>
        </p:nvSpPr>
        <p:spPr>
          <a:xfrm>
            <a:off x="11904000" y="0"/>
            <a:ext cx="288000" cy="28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5129F7E-BF41-3D2F-DFEC-07E6C53CF3C8}"/>
              </a:ext>
            </a:extLst>
          </p:cNvPr>
          <p:cNvSpPr/>
          <p:nvPr/>
        </p:nvSpPr>
        <p:spPr>
          <a:xfrm>
            <a:off x="0" y="6550702"/>
            <a:ext cx="288000" cy="28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ED4F3A5-7F0D-0762-CF68-6BDF3C7FAF92}"/>
              </a:ext>
            </a:extLst>
          </p:cNvPr>
          <p:cNvSpPr/>
          <p:nvPr/>
        </p:nvSpPr>
        <p:spPr>
          <a:xfrm>
            <a:off x="287999" y="6550702"/>
            <a:ext cx="11616000" cy="28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EBB6707-F91D-4F53-FB97-E40AC926BFC3}"/>
              </a:ext>
            </a:extLst>
          </p:cNvPr>
          <p:cNvSpPr/>
          <p:nvPr/>
        </p:nvSpPr>
        <p:spPr>
          <a:xfrm>
            <a:off x="11904000" y="6550702"/>
            <a:ext cx="288000" cy="28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91B26BF-BFA8-1E84-8789-7E52737EA117}"/>
              </a:ext>
            </a:extLst>
          </p:cNvPr>
          <p:cNvSpPr/>
          <p:nvPr/>
        </p:nvSpPr>
        <p:spPr>
          <a:xfrm rot="16200000">
            <a:off x="-2976906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3CA6CE6-7D6C-D52F-12CD-159574E4CE25}"/>
              </a:ext>
            </a:extLst>
          </p:cNvPr>
          <p:cNvSpPr/>
          <p:nvPr/>
        </p:nvSpPr>
        <p:spPr>
          <a:xfrm rot="16200000">
            <a:off x="8924149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D25F029-50AA-1821-F078-0FB76AE46357}"/>
              </a:ext>
            </a:extLst>
          </p:cNvPr>
          <p:cNvSpPr/>
          <p:nvPr/>
        </p:nvSpPr>
        <p:spPr>
          <a:xfrm>
            <a:off x="285056" y="288000"/>
            <a:ext cx="11616000" cy="6253595"/>
          </a:xfrm>
          <a:prstGeom prst="rect">
            <a:avLst/>
          </a:prstGeom>
          <a:solidFill>
            <a:srgbClr val="FDBA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5ED8E9A7-BEF9-14B4-B4E5-DC110A9B03CF}"/>
              </a:ext>
            </a:extLst>
          </p:cNvPr>
          <p:cNvSpPr>
            <a:spLocks noGrp="1"/>
          </p:cNvSpPr>
          <p:nvPr/>
        </p:nvSpPr>
        <p:spPr>
          <a:xfrm>
            <a:off x="4703255" y="5337429"/>
            <a:ext cx="2785491" cy="427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-CH" sz="2000" dirty="0">
                <a:latin typeface="Arial" panose="020B0604020202020204" pitchFamily="34" charset="0"/>
                <a:cs typeface="Arial" panose="020B0604020202020204" pitchFamily="34" charset="0"/>
              </a:rPr>
              <a:t>#ActForWetlands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53" y="4968847"/>
            <a:ext cx="871605" cy="12326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183" y="5027690"/>
            <a:ext cx="2518291" cy="1173796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E24214E3-53E8-8AC9-8CCB-29A71E8D9E56}"/>
              </a:ext>
            </a:extLst>
          </p:cNvPr>
          <p:cNvSpPr>
            <a:spLocks noGrp="1"/>
          </p:cNvSpPr>
          <p:nvPr/>
        </p:nvSpPr>
        <p:spPr>
          <a:xfrm>
            <a:off x="1220056" y="2743935"/>
            <a:ext cx="9748944" cy="165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Juntos(as) podemos.</a:t>
            </a:r>
            <a:endParaRPr lang="pt-PT" sz="600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5ED8E9A7-BEF9-14B4-B4E5-DC110A9B03CF}"/>
              </a:ext>
            </a:extLst>
          </p:cNvPr>
          <p:cNvSpPr>
            <a:spLocks noGrp="1"/>
          </p:cNvSpPr>
          <p:nvPr/>
        </p:nvSpPr>
        <p:spPr>
          <a:xfrm>
            <a:off x="3905251" y="5822246"/>
            <a:ext cx="4381499" cy="510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-CH" sz="2000" dirty="0">
                <a:effectLst/>
                <a:latin typeface="Helvetica Neue LT Std" panose="020B0604020202020204" pitchFamily="34" charset="77"/>
              </a:rPr>
              <a:t>#</a:t>
            </a:r>
            <a:r>
              <a:rPr lang="fr-CH" sz="2000" dirty="0" err="1" smtClean="0">
                <a:effectLst/>
                <a:latin typeface="Helvetica Neue LT Std" panose="020B0604020202020204" pitchFamily="34" charset="77"/>
              </a:rPr>
              <a:t>AgirPelasZonasHumidas</a:t>
            </a:r>
            <a:endParaRPr lang="fr-CH" sz="2000" dirty="0">
              <a:effectLst/>
              <a:latin typeface="Helvetica Neue 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1432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3">
            <a:extLst>
              <a:ext uri="{FF2B5EF4-FFF2-40B4-BE49-F238E27FC236}">
                <a16:creationId xmlns:a16="http://schemas.microsoft.com/office/drawing/2014/main" xmlns="" id="{9140F04C-0118-A040-8B16-99F1B49BA6A3}"/>
              </a:ext>
            </a:extLst>
          </p:cNvPr>
          <p:cNvSpPr txBox="1"/>
          <p:nvPr/>
        </p:nvSpPr>
        <p:spPr>
          <a:xfrm>
            <a:off x="1948544" y="6527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D6E89869-A2DE-E602-0F26-962DA2B31BAD}"/>
              </a:ext>
            </a:extLst>
          </p:cNvPr>
          <p:cNvSpPr>
            <a:spLocks noGrp="1"/>
          </p:cNvSpPr>
          <p:nvPr/>
        </p:nvSpPr>
        <p:spPr>
          <a:xfrm>
            <a:off x="710893" y="182681"/>
            <a:ext cx="9972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15ª reunião da Conferência das Partes Contratantes</a:t>
            </a:r>
            <a:b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400" b="1" dirty="0">
                <a:latin typeface="Arial" panose="020B0604020202020204" pitchFamily="34" charset="0"/>
                <a:cs typeface="Arial" panose="020B0604020202020204" pitchFamily="34" charset="0"/>
              </a:rPr>
              <a:t>da Convenção sobre as Zonas Húmidas (Ramsar COP15</a:t>
            </a:r>
            <a:r>
              <a:rPr lang="pt-PT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Retângulo 5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F38B72E4-A606-F141-805C-F384FCBB6854}"/>
              </a:ext>
            </a:extLst>
          </p:cNvPr>
          <p:cNvSpPr>
            <a:spLocks noGrp="1"/>
          </p:cNvSpPr>
          <p:nvPr/>
        </p:nvSpPr>
        <p:spPr>
          <a:xfrm>
            <a:off x="539443" y="1709539"/>
            <a:ext cx="10666762" cy="4616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Aproveitando uma oportunidade mundial.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conferência realiza-se de três em três anos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defTabSz="75088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Representantes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dos governos de cada uma das 172 Partes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Contratantes</a:t>
            </a:r>
            <a:b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reúnem-se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para facilitar os principais debates sobre a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conservação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uso sustentável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das zonas húmidas, promover a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colaboração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internacional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chegar a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acordo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sobre um programa de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 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para os três anos seguintes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Agendada para 23 a 31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de julho de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2025,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em Victoria </a:t>
            </a:r>
            <a:r>
              <a:rPr lang="pt-PT" sz="2000" dirty="0" err="1">
                <a:latin typeface="Arial" panose="020B0604020202020204" pitchFamily="34" charset="0"/>
                <a:cs typeface="Arial" panose="020B0604020202020204" pitchFamily="34" charset="0"/>
              </a:rPr>
              <a:t>Falls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, Zimbabué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Ministério do Ambiente, Clima, Turismo e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Indústria Hoteleira da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República do Zimbabué é o principal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parceiro,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tanto da COP15 como do Dia Mundial das Zonas Húmidas 2025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(DMZH2025).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Serve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de plataforma para promover a conservação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realçar o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valor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das zonas húmidas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888" y="1805674"/>
            <a:ext cx="2159001" cy="217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17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6690" y="396481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 smtClean="0"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Tema para o DMZH2025 e a COP15</a:t>
            </a:r>
            <a:endParaRPr lang="pt-P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art, dessin, graphisme, illustration&#10;&#10;Description générée automatiquement">
            <a:extLst>
              <a:ext uri="{FF2B5EF4-FFF2-40B4-BE49-F238E27FC236}">
                <a16:creationId xmlns:a16="http://schemas.microsoft.com/office/drawing/2014/main" xmlns="" id="{4B206E79-BAD8-C349-3608-7C6578B24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6418" y="1906859"/>
            <a:ext cx="2841411" cy="235915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726690" y="1700463"/>
            <a:ext cx="10825973" cy="4395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4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Juntos(as) para garantir um futuro sustentável</a:t>
            </a:r>
          </a:p>
          <a:p>
            <a:pPr marL="360363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Proteger as Zonas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úmidas para o Nosso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uturo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omum.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Tema para o DMH2025 e para a COP15.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Sublinha a necessidade de colaboração e de visão.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Mensagem principal: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valorizar e proteger estes ecossistemas vitais — e inspirando ações a seu favor —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juntos(as)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poderemos salvaguardar o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nosso futuro comum e bem-estar.</a:t>
            </a:r>
          </a:p>
          <a:p>
            <a:pPr marL="360363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 grafismo do DMZH2025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retrata pessoas de todo o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mundo, que se unem no amor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pelas zonas húmidas do nosso planeta 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 no compromisso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de as proteger</a:t>
            </a: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As cores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refletem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a bandeira do Zimbabué,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pois Victoria </a:t>
            </a:r>
            <a:r>
              <a:rPr lang="pt-PT" sz="1800" dirty="0" err="1">
                <a:latin typeface="Arial" panose="020B0604020202020204" pitchFamily="34" charset="0"/>
                <a:cs typeface="Arial" panose="020B0604020202020204" pitchFamily="34" charset="0"/>
              </a:rPr>
              <a:t>Falls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será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cenário mundial da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conservação 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para a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COP15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71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6690" y="348577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Objetivos-chave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 descr="Une image contenant conception&#10;&#10;Description générée automatiquement avec une confiance moyenne">
            <a:extLst>
              <a:ext uri="{FF2B5EF4-FFF2-40B4-BE49-F238E27FC236}">
                <a16:creationId xmlns:a16="http://schemas.microsoft.com/office/drawing/2014/main" xmlns="" id="{0861A7D1-5575-6EE7-3B46-7C6F24983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659" y="4953895"/>
            <a:ext cx="1816100" cy="1714500"/>
          </a:xfrm>
          <a:prstGeom prst="rect">
            <a:avLst/>
          </a:prstGeom>
        </p:spPr>
      </p:pic>
      <p:pic>
        <p:nvPicPr>
          <p:cNvPr id="4" name="Image 3" descr="Une image contenant Graphique, symbole, conception&#10;&#10;Description générée automatiquement">
            <a:extLst>
              <a:ext uri="{FF2B5EF4-FFF2-40B4-BE49-F238E27FC236}">
                <a16:creationId xmlns:a16="http://schemas.microsoft.com/office/drawing/2014/main" xmlns="" id="{ED89B93C-BBAE-3EF6-AAD7-75813BC45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202225">
            <a:off x="11467295" y="1871549"/>
            <a:ext cx="838200" cy="850900"/>
          </a:xfrm>
          <a:prstGeom prst="rect">
            <a:avLst/>
          </a:prstGeom>
        </p:spPr>
      </p:pic>
      <p:pic>
        <p:nvPicPr>
          <p:cNvPr id="5" name="Image 4" descr="Une image contenant conception&#10;&#10;Description générée automatiquement avec une confiance faible">
            <a:extLst>
              <a:ext uri="{FF2B5EF4-FFF2-40B4-BE49-F238E27FC236}">
                <a16:creationId xmlns:a16="http://schemas.microsoft.com/office/drawing/2014/main" xmlns="" id="{E64861D6-6962-28AC-135F-0E0F6FBE0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7400" y="2684512"/>
            <a:ext cx="2489200" cy="24892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472535" y="1623805"/>
            <a:ext cx="10512580" cy="4808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Focando os nossos esforços conjuntos.</a:t>
            </a:r>
          </a:p>
          <a:p>
            <a:pPr marL="628650" lvl="1" indent="-3429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pt-P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campanha visa:</a:t>
            </a:r>
          </a:p>
          <a:p>
            <a:pPr marL="1085850" lvl="3" indent="-3429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umentar a consciencialização do público, dos responsáveis pela formulação de políticas e das partes interessadas sobre o papel vital das ZH na sustentabilidade ambiental e sobrevivência humana;</a:t>
            </a:r>
          </a:p>
          <a:p>
            <a:pPr marL="1085850" lvl="3" indent="-3429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estacar os desafios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 zonas húmidas enfrentam;</a:t>
            </a:r>
          </a:p>
          <a:p>
            <a:pPr marL="1085850" lvl="3" indent="-3429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inspirar ações em projetos de conservação e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restauro das zonas húmidas por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parte de governos, organizações e indivíduos – a nível nacional e internacional;</a:t>
            </a:r>
          </a:p>
          <a:p>
            <a:pPr marL="1085850" lvl="3" indent="-3429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romover a integração da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conservação das zonas húmidas em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programas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ambientais mais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amplos e nas agendas de desenvolvimento;</a:t>
            </a:r>
          </a:p>
          <a:p>
            <a:pPr marL="1085850" lvl="3" indent="-3429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presentar casos de sucesso de projetos de conservação e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restauro das zonas húmidas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todo o mundo; </a:t>
            </a:r>
          </a:p>
          <a:p>
            <a:pPr marL="1085850" lvl="3" indent="-3429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artilhar as melhores práticas e abordagens</a:t>
            </a:r>
            <a:r>
              <a:rPr lang="pt-PT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inovadoras na gestão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das zonas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húmidas; e</a:t>
            </a:r>
          </a:p>
          <a:p>
            <a:pPr marL="1085850" lvl="3" indent="-342900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umentar as parcerias e os investimentos na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conservação das zonas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húmidas.</a:t>
            </a:r>
          </a:p>
          <a:p>
            <a:pPr marL="285750" lvl="1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pt-PT" sz="1800" i="1" dirty="0" smtClean="0">
                <a:cs typeface="Arial" panose="020B0604020202020204" pitchFamily="34" charset="0"/>
              </a:rPr>
              <a:t>Hashtags</a:t>
            </a:r>
            <a:r>
              <a:rPr lang="pt-PT" sz="1800" dirty="0" smtClean="0">
                <a:cs typeface="Arial" panose="020B0604020202020204" pitchFamily="34" charset="0"/>
              </a:rPr>
              <a:t>: em inglês  </a:t>
            </a:r>
            <a:r>
              <a:rPr lang="en-US" sz="1800" dirty="0"/>
              <a:t>#WWD2025  –   #WetlandsCOP15   –   #WetlandsForOurCommonFuture </a:t>
            </a:r>
            <a:endParaRPr lang="pt-PT" sz="1800" dirty="0" smtClean="0">
              <a:cs typeface="Arial" panose="020B0604020202020204" pitchFamily="34" charset="0"/>
            </a:endParaRPr>
          </a:p>
          <a:p>
            <a:pPr marL="285750" lvl="1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pt-PT" sz="1800" dirty="0" smtClean="0">
                <a:cs typeface="Arial" panose="020B0604020202020204" pitchFamily="34" charset="0"/>
              </a:rPr>
              <a:t>Em português #DMZH2025 - #COP15ZonasHumidas - #ZonasHumidasParaONossoFuturoComum 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Symbol" panose="05050102010706020507" pitchFamily="18" charset="2"/>
              <a:buChar char=""/>
            </a:pPr>
            <a:endParaRPr lang="pt-P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pt-PT" sz="20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079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414793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3600" b="1" dirty="0"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Zonas </a:t>
            </a:r>
            <a:r>
              <a:rPr lang="pt-PT" sz="3600" b="1" dirty="0" smtClean="0"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húmidas (ZH): </a:t>
            </a:r>
            <a:r>
              <a:rPr lang="pt-PT" sz="3600" b="1" dirty="0"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um ecossistema</a:t>
            </a:r>
            <a:br>
              <a:rPr lang="pt-PT" sz="3600" b="1" dirty="0"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t-PT" sz="3600" b="1" dirty="0"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precioso e essencial</a:t>
            </a:r>
            <a:endParaRPr lang="pt-P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xmlns="" id="{444C7CAB-B7D2-4F11-DBDB-78D6024A1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908803">
            <a:off x="10873980" y="1953237"/>
            <a:ext cx="901700" cy="355600"/>
          </a:xfrm>
          <a:prstGeom prst="rect">
            <a:avLst/>
          </a:prstGeom>
        </p:spPr>
      </p:pic>
      <p:pic>
        <p:nvPicPr>
          <p:cNvPr id="8" name="Image 7" descr="Une image contenant Graphique, conception, créativité, art&#10;&#10;Description générée automatiquement">
            <a:extLst>
              <a:ext uri="{FF2B5EF4-FFF2-40B4-BE49-F238E27FC236}">
                <a16:creationId xmlns:a16="http://schemas.microsoft.com/office/drawing/2014/main" xmlns="" id="{AC663E91-1760-8863-5C3B-78B7D2A7E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192146">
            <a:off x="8389822" y="973772"/>
            <a:ext cx="745218" cy="745218"/>
          </a:xfrm>
          <a:prstGeom prst="rect">
            <a:avLst/>
          </a:prstGeom>
        </p:spPr>
      </p:pic>
      <p:pic>
        <p:nvPicPr>
          <p:cNvPr id="10" name="Image 9" descr="Une image contenant plante&#10;&#10;Description générée automatiquement avec une confiance moyenne">
            <a:extLst>
              <a:ext uri="{FF2B5EF4-FFF2-40B4-BE49-F238E27FC236}">
                <a16:creationId xmlns:a16="http://schemas.microsoft.com/office/drawing/2014/main" xmlns="" id="{7E2326F2-A0ED-4B9B-B27D-4723754948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928885" y="5452946"/>
            <a:ext cx="1263370" cy="139831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18120" y="1608100"/>
            <a:ext cx="10790930" cy="5174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PT" sz="2200" b="1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Transbordam de vida, serviços e valor para toda a sociedade.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Tornam possível a nossa existência na Terra.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ltamente interligadas e biodiversas.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Unem montanhas a oceanos, atravessam fronteiras nacionais, ligam distintos habitats e facilitam o movimento das espécies.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água é o principal fator de controlo do meio e da vida vegetal e animal.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Cobrem mais de 12,1 milhões de km</a:t>
            </a:r>
            <a:r>
              <a:rPr lang="pt-PT" sz="1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em todo o mundo, cerca de 6% da superfície terrestre da Terra.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Podem ser de água salgada ou doce, continentais ou costeiras, naturais ou artificiais, permanentes ou temporárias, paradas ou correntes.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ZH de água doce: rios; lagos; charcos; leitos de cheia; pauis; turfeiras, e pântanos.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ZH de </a:t>
            </a:r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água </a:t>
            </a: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salgada: estuários; lodaçais a descoberto na maré baixa; sapais; mangais; sistemas lagunares; recifes de coral; e recifes de mariscos.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lang="pt-P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ZH artificiais: tanques de piscicultura; arrozais; albufeiras; e salinas.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pt-P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PT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44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3961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15E9114C-6DB1-89AA-6F8F-C73225B9CC34}"/>
              </a:ext>
            </a:extLst>
          </p:cNvPr>
          <p:cNvSpPr>
            <a:spLocks noGrp="1"/>
          </p:cNvSpPr>
          <p:nvPr/>
        </p:nvSpPr>
        <p:spPr>
          <a:xfrm>
            <a:off x="980131" y="2188556"/>
            <a:ext cx="10515599" cy="2821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000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“Onde quer que a terra se encontre com a água, abunda a vida. </a:t>
            </a:r>
            <a:r>
              <a:rPr lang="pt-PT" sz="300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 zonas húmidas </a:t>
            </a:r>
            <a:r>
              <a:rPr lang="pt-PT" sz="3000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todos os recantos deste </a:t>
            </a:r>
            <a:r>
              <a:rPr lang="pt-PT" sz="300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PT" sz="3000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 planeta e, frequentemente, se faz referência a elas como as artérias e veias da Terra. Majestosas e poderosas, </a:t>
            </a:r>
            <a:br>
              <a:rPr lang="pt-PT" sz="3000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3000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zonas húmidas são um espetáculo para os olhos”.</a:t>
            </a:r>
            <a:endParaRPr lang="pt-PT" sz="30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3">
            <a:extLst>
              <a:ext uri="{FF2B5EF4-FFF2-40B4-BE49-F238E27FC236}">
                <a16:creationId xmlns:a16="http://schemas.microsoft.com/office/drawing/2014/main" xmlns="" id="{8E7DDCC8-C381-BA82-9739-EC110AC780D8}"/>
              </a:ext>
            </a:extLst>
          </p:cNvPr>
          <p:cNvSpPr txBox="1"/>
          <p:nvPr/>
        </p:nvSpPr>
        <p:spPr>
          <a:xfrm>
            <a:off x="2115981" y="4441514"/>
            <a:ext cx="810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800" kern="1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Dra. Musonda Mumba, Secretária Geral da Convenção sobre as Zonas Húmidas</a:t>
            </a:r>
            <a:endParaRPr lang="pt-PT" dirty="0"/>
          </a:p>
        </p:txBody>
      </p:sp>
      <p:pic>
        <p:nvPicPr>
          <p:cNvPr id="13" name="Image 8">
            <a:extLst>
              <a:ext uri="{FF2B5EF4-FFF2-40B4-BE49-F238E27FC236}">
                <a16:creationId xmlns:a16="http://schemas.microsoft.com/office/drawing/2014/main" xmlns="" id="{8CF09E17-6D5C-FE3E-578E-2C0524DDE0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257630"/>
            <a:ext cx="725225" cy="102637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705" y="5010150"/>
            <a:ext cx="1364712" cy="137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1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ercle, symbole, art&#10;&#10;Description générée automatiquement">
            <a:extLst>
              <a:ext uri="{FF2B5EF4-FFF2-40B4-BE49-F238E27FC236}">
                <a16:creationId xmlns:a16="http://schemas.microsoft.com/office/drawing/2014/main" xmlns="" id="{898B1A3A-7C84-1478-15C1-26DDE7E84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251" y="4533299"/>
            <a:ext cx="1522036" cy="2034558"/>
          </a:xfrm>
          <a:prstGeom prst="rect">
            <a:avLst/>
          </a:prstGeom>
        </p:spPr>
      </p:pic>
      <p:pic>
        <p:nvPicPr>
          <p:cNvPr id="5" name="Image 4" descr="Une image contenant cercle, symbole, art&#10;&#10;Description générée automatiquement">
            <a:extLst>
              <a:ext uri="{FF2B5EF4-FFF2-40B4-BE49-F238E27FC236}">
                <a16:creationId xmlns:a16="http://schemas.microsoft.com/office/drawing/2014/main" xmlns="" id="{8CE8B0A1-3AF3-8AE9-6D29-F7732BE4F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573" y="4533299"/>
            <a:ext cx="1522036" cy="2034558"/>
          </a:xfrm>
          <a:prstGeom prst="rect">
            <a:avLst/>
          </a:prstGeom>
        </p:spPr>
      </p:pic>
      <p:pic>
        <p:nvPicPr>
          <p:cNvPr id="6" name="Image 5" descr="Une image contenant cercle, symbole, art&#10;&#10;Description générée automatiquement">
            <a:extLst>
              <a:ext uri="{FF2B5EF4-FFF2-40B4-BE49-F238E27FC236}">
                <a16:creationId xmlns:a16="http://schemas.microsoft.com/office/drawing/2014/main" xmlns="" id="{6CE9C982-F8C0-02C2-A57F-068A64FDD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895" y="4533299"/>
            <a:ext cx="1522036" cy="2034558"/>
          </a:xfrm>
          <a:prstGeom prst="rect">
            <a:avLst/>
          </a:prstGeom>
        </p:spPr>
      </p:pic>
      <p:pic>
        <p:nvPicPr>
          <p:cNvPr id="7" name="Image 6" descr="Une image contenant motif, Caractère coloré&#10;&#10;Description générée automatiquement">
            <a:extLst>
              <a:ext uri="{FF2B5EF4-FFF2-40B4-BE49-F238E27FC236}">
                <a16:creationId xmlns:a16="http://schemas.microsoft.com/office/drawing/2014/main" xmlns="" id="{0156DE82-F086-C97E-3D54-A9A036D01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623"/>
          <a:stretch/>
        </p:blipFill>
        <p:spPr>
          <a:xfrm>
            <a:off x="8885008" y="5724610"/>
            <a:ext cx="3306992" cy="647700"/>
          </a:xfrm>
          <a:prstGeom prst="rect">
            <a:avLst/>
          </a:prstGeom>
        </p:spPr>
      </p:pic>
      <p:pic>
        <p:nvPicPr>
          <p:cNvPr id="8" name="Image 7" descr="Une image contenant motif, Caractère coloré&#10;&#10;Description générée automatiquement">
            <a:extLst>
              <a:ext uri="{FF2B5EF4-FFF2-40B4-BE49-F238E27FC236}">
                <a16:creationId xmlns:a16="http://schemas.microsoft.com/office/drawing/2014/main" xmlns="" id="{518362C8-1C65-BDF4-A94F-A950AB4DBE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623"/>
          <a:stretch/>
        </p:blipFill>
        <p:spPr>
          <a:xfrm>
            <a:off x="-24817" y="5724610"/>
            <a:ext cx="3306992" cy="6477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xmlns="" id="{731E4FAC-9A8A-7749-F939-F9764542F248}"/>
              </a:ext>
            </a:extLst>
          </p:cNvPr>
          <p:cNvSpPr txBox="1">
            <a:spLocks/>
          </p:cNvSpPr>
          <p:nvPr/>
        </p:nvSpPr>
        <p:spPr>
          <a:xfrm>
            <a:off x="838200" y="2459784"/>
            <a:ext cx="10515600" cy="30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0642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4400" b="1" smtClean="0">
                <a:latin typeface="Arial" panose="020B0604020202020204" pitchFamily="34" charset="0"/>
                <a:cs typeface="Arial" panose="020B0604020202020204" pitchFamily="34" charset="0"/>
              </a:rPr>
              <a:t>Por que são importantes</a:t>
            </a:r>
            <a:endParaRPr lang="pt-PT" sz="44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PT" sz="4400" b="1" smtClean="0">
                <a:latin typeface="Arial" panose="020B0604020202020204" pitchFamily="34" charset="0"/>
                <a:cs typeface="Arial" panose="020B0604020202020204" pitchFamily="34" charset="0"/>
              </a:rPr>
              <a:t>as zonas húmidas</a:t>
            </a:r>
            <a:br>
              <a:rPr lang="pt-PT" sz="4400" b="1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PT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651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3961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dessin humoristique, dessin, clipart, illustration&#10;&#10;Description générée automatiquement">
            <a:extLst>
              <a:ext uri="{FF2B5EF4-FFF2-40B4-BE49-F238E27FC236}">
                <a16:creationId xmlns:a16="http://schemas.microsoft.com/office/drawing/2014/main" xmlns="" id="{5805C5B6-2E6D-0823-97CF-98BB6D406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0787" y="4555247"/>
            <a:ext cx="3839736" cy="1789796"/>
          </a:xfrm>
          <a:prstGeom prst="rect">
            <a:avLst/>
          </a:prstGeom>
        </p:spPr>
      </p:pic>
      <p:pic>
        <p:nvPicPr>
          <p:cNvPr id="8" name="Image 7" descr="Une image contenant conception&#10;&#10;Description générée automatiquement avec une confiance faible">
            <a:extLst>
              <a:ext uri="{FF2B5EF4-FFF2-40B4-BE49-F238E27FC236}">
                <a16:creationId xmlns:a16="http://schemas.microsoft.com/office/drawing/2014/main" xmlns="" id="{84925DEB-DEAB-B5AB-EBCC-CD3E73B17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527719">
            <a:off x="-294888" y="203123"/>
            <a:ext cx="2489200" cy="2489200"/>
          </a:xfrm>
          <a:prstGeom prst="rect">
            <a:avLst/>
          </a:prstGeom>
        </p:spPr>
      </p:pic>
      <p:pic>
        <p:nvPicPr>
          <p:cNvPr id="3" name="Image 2" descr="Une image contenant symbole, clipart, conception&#10;&#10;Description générée automatiquement">
            <a:extLst>
              <a:ext uri="{FF2B5EF4-FFF2-40B4-BE49-F238E27FC236}">
                <a16:creationId xmlns:a16="http://schemas.microsoft.com/office/drawing/2014/main" xmlns="" id="{EBDBD7C0-F178-3AF8-9D4F-F5CB84D8B1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997459" y="1146368"/>
            <a:ext cx="839363" cy="108211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9755107" y="402819"/>
            <a:ext cx="2147977" cy="100929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279" y="402819"/>
            <a:ext cx="1957631" cy="913959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15E9114C-6DB1-89AA-6F8F-C73225B9CC34}"/>
              </a:ext>
            </a:extLst>
          </p:cNvPr>
          <p:cNvSpPr>
            <a:spLocks noGrp="1"/>
          </p:cNvSpPr>
          <p:nvPr/>
        </p:nvSpPr>
        <p:spPr>
          <a:xfrm>
            <a:off x="1087904" y="2438006"/>
            <a:ext cx="10016192" cy="2800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000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PT" sz="300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sociedades humanas têm uma relação essencial e fundamental com as zonas húmidas. As primeiras civilizações urbanas instalaram-se nas grandes planícies aluviais do </a:t>
            </a:r>
            <a:r>
              <a:rPr lang="pt-PT" sz="3000" dirty="0" smtClean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norte </a:t>
            </a:r>
            <a:r>
              <a:rPr lang="pt-PT" sz="300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África, da Eurásia, dos Andes e da Mesoamérica, o que demonstra a importância das zonas húmidas para a humanidade. </a:t>
            </a:r>
            <a:endParaRPr lang="en-US" sz="30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6025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28499A3D4EBC46A54B223F15BF4755" ma:contentTypeVersion="14" ma:contentTypeDescription="Create a new document." ma:contentTypeScope="" ma:versionID="d3d5f6b086a7ab15a956499acfa0459b">
  <xsd:schema xmlns:xsd="http://www.w3.org/2001/XMLSchema" xmlns:xs="http://www.w3.org/2001/XMLSchema" xmlns:p="http://schemas.microsoft.com/office/2006/metadata/properties" xmlns:ns3="682f1ccd-e5c5-43c9-b9d9-dd72e0a643d0" xmlns:ns4="75035800-fbd9-4494-bf62-86cc10c5d50d" targetNamespace="http://schemas.microsoft.com/office/2006/metadata/properties" ma:root="true" ma:fieldsID="511bc48eb78312e8c3260c6625d820ce" ns3:_="" ns4:_="">
    <xsd:import namespace="682f1ccd-e5c5-43c9-b9d9-dd72e0a643d0"/>
    <xsd:import namespace="75035800-fbd9-4494-bf62-86cc10c5d5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2f1ccd-e5c5-43c9-b9d9-dd72e0a643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35800-fbd9-4494-bf62-86cc10c5d50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5B054F-8548-473B-9AE2-82DB7B4EFC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14DEC0-F9D9-4A49-8D4C-D0B1FA58B8DC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682f1ccd-e5c5-43c9-b9d9-dd72e0a643d0"/>
    <ds:schemaRef ds:uri="http://purl.org/dc/terms/"/>
    <ds:schemaRef ds:uri="75035800-fbd9-4494-bf62-86cc10c5d50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812F664-61FA-4F5A-81D5-194DE546B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2f1ccd-e5c5-43c9-b9d9-dd72e0a643d0"/>
    <ds:schemaRef ds:uri="75035800-fbd9-4494-bf62-86cc10c5d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6235</TotalTime>
  <Words>1462</Words>
  <Application>Microsoft Office PowerPoint</Application>
  <PresentationFormat>Ecrã Panorâmico</PresentationFormat>
  <Paragraphs>167</Paragraphs>
  <Slides>20</Slides>
  <Notes>16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20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DINPro-Regular</vt:lpstr>
      <vt:lpstr>Garrison Sans</vt:lpstr>
      <vt:lpstr>Helvetica Neue LT Std</vt:lpstr>
      <vt:lpstr>Symbol</vt:lpstr>
      <vt:lpstr>Times New Roman</vt:lpstr>
      <vt:lpstr>Thème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Wetlands</dc:title>
  <dc:creator>Damien Gallay</dc:creator>
  <cp:lastModifiedBy>Cristina Girão Vieira</cp:lastModifiedBy>
  <cp:revision>174</cp:revision>
  <cp:lastPrinted>2021-11-25T14:43:02Z</cp:lastPrinted>
  <dcterms:created xsi:type="dcterms:W3CDTF">2021-11-23T15:20:39Z</dcterms:created>
  <dcterms:modified xsi:type="dcterms:W3CDTF">2025-01-06T17:38:36Z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0x0101009528499A3D4EBC46A54B223F15BF4755</vt:lpwstr>
  </property>
</Properties>
</file>