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9" r:id="rId5"/>
    <p:sldId id="290" r:id="rId6"/>
    <p:sldId id="260" r:id="rId7"/>
    <p:sldId id="258" r:id="rId8"/>
    <p:sldId id="277" r:id="rId9"/>
    <p:sldId id="276" r:id="rId10"/>
    <p:sldId id="278" r:id="rId11"/>
    <p:sldId id="294" r:id="rId12"/>
    <p:sldId id="295" r:id="rId13"/>
    <p:sldId id="281" r:id="rId14"/>
    <p:sldId id="296" r:id="rId15"/>
    <p:sldId id="298" r:id="rId16"/>
    <p:sldId id="299" r:id="rId17"/>
    <p:sldId id="300" r:id="rId18"/>
    <p:sldId id="301" r:id="rId19"/>
    <p:sldId id="302" r:id="rId20"/>
    <p:sldId id="297" r:id="rId21"/>
    <p:sldId id="303" r:id="rId22"/>
    <p:sldId id="304" r:id="rId23"/>
    <p:sldId id="292" r:id="rId24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BA00"/>
    <a:srgbClr val="006425"/>
    <a:srgbClr val="E92E09"/>
    <a:srgbClr val="AD9B1E"/>
    <a:srgbClr val="655348"/>
    <a:srgbClr val="FAF3EC"/>
    <a:srgbClr val="BE8B7A"/>
    <a:srgbClr val="5B802C"/>
    <a:srgbClr val="1A9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6190"/>
  </p:normalViewPr>
  <p:slideViewPr>
    <p:cSldViewPr snapToGrid="0" snapToObjects="1">
      <p:cViewPr varScale="1">
        <p:scale>
          <a:sx n="109" d="100"/>
          <a:sy n="109" d="100"/>
        </p:scale>
        <p:origin x="86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9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1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9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0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634EDD-A808-274F-4EDC-13F4F6C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B9EEDBC-157D-3642-153E-9DE456B80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D79616E-0E97-3AFF-EBC5-56FC28A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968A06-6FFE-B7BC-61A1-1B4173A7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634EDD-A808-274F-4EDC-13F4F6C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B9EEDBC-157D-3642-153E-9DE456B80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D79616E-0E97-3AFF-EBC5-56FC28A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968A06-6FFE-B7BC-61A1-1B4173A7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6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6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0DB475-25C4-1598-FDF0-C6C5B110882B}"/>
              </a:ext>
            </a:extLst>
          </p:cNvPr>
          <p:cNvSpPr/>
          <p:nvPr userDrawn="1"/>
        </p:nvSpPr>
        <p:spPr>
          <a:xfrm>
            <a:off x="282111" y="288000"/>
            <a:ext cx="9456114" cy="1221220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C28807A5-B910-BAAD-9474-A3889396F75F}"/>
              </a:ext>
            </a:extLst>
          </p:cNvPr>
          <p:cNvSpPr txBox="1">
            <a:spLocks/>
          </p:cNvSpPr>
          <p:nvPr userDrawn="1"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4C733C-C4BB-C47D-FA28-39A293792318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D135B8-254C-1DCE-51B9-33A2B9CFE30D}"/>
              </a:ext>
            </a:extLst>
          </p:cNvPr>
          <p:cNvSpPr/>
          <p:nvPr userDrawn="1"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6A1A39-8393-E7FC-D8B6-265C277AFCFF}"/>
              </a:ext>
            </a:extLst>
          </p:cNvPr>
          <p:cNvSpPr/>
          <p:nvPr userDrawn="1"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021360-44A6-AF8D-9239-3A354737C0D0}"/>
              </a:ext>
            </a:extLst>
          </p:cNvPr>
          <p:cNvSpPr/>
          <p:nvPr userDrawn="1"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8A1D56-01E6-6996-03DC-63C3FC209C6C}"/>
              </a:ext>
            </a:extLst>
          </p:cNvPr>
          <p:cNvSpPr/>
          <p:nvPr userDrawn="1"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13F2EC-9769-7B74-1C16-4340B69186E5}"/>
              </a:ext>
            </a:extLst>
          </p:cNvPr>
          <p:cNvSpPr/>
          <p:nvPr userDrawn="1"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002F40-CF05-540D-1827-BA8BAF2DCD45}"/>
              </a:ext>
            </a:extLst>
          </p:cNvPr>
          <p:cNvSpPr/>
          <p:nvPr userDrawn="1"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C66AA89-8A0C-7184-00B8-582F9A2E0E55}"/>
              </a:ext>
            </a:extLst>
          </p:cNvPr>
          <p:cNvSpPr/>
          <p:nvPr userDrawn="1"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5558"/>
            <a:ext cx="2743200" cy="365125"/>
          </a:xfrm>
        </p:spPr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5558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506" y="6135557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00654F-B4DD-E4E5-8B0C-0746E7FE3969}"/>
              </a:ext>
            </a:extLst>
          </p:cNvPr>
          <p:cNvSpPr/>
          <p:nvPr userDrawn="1"/>
        </p:nvSpPr>
        <p:spPr>
          <a:xfrm>
            <a:off x="9765792" y="288000"/>
            <a:ext cx="2132318" cy="1221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xmlns="" id="{63733F21-B4B2-AE18-89DC-577071D46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832" y="383348"/>
            <a:ext cx="2035128" cy="1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839700-0637-13CD-CB9A-FFCFCFE219FD}"/>
              </a:ext>
            </a:extLst>
          </p:cNvPr>
          <p:cNvSpPr/>
          <p:nvPr userDrawn="1"/>
        </p:nvSpPr>
        <p:spPr>
          <a:xfrm>
            <a:off x="282111" y="288000"/>
            <a:ext cx="11616000" cy="1221220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A29B414-E011-3604-2BBC-2A1F8D1EB65C}"/>
              </a:ext>
            </a:extLst>
          </p:cNvPr>
          <p:cNvSpPr/>
          <p:nvPr userDrawn="1"/>
        </p:nvSpPr>
        <p:spPr>
          <a:xfrm>
            <a:off x="9765792" y="288000"/>
            <a:ext cx="2132318" cy="1221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rgbClr val="00642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6470"/>
            <a:ext cx="2743200" cy="365125"/>
          </a:xfrm>
        </p:spPr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47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8495" y="615503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1B4156-317B-0650-7E50-780FBFC7AFB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8478DF-0B75-5178-F426-E5996309661A}"/>
              </a:ext>
            </a:extLst>
          </p:cNvPr>
          <p:cNvSpPr/>
          <p:nvPr userDrawn="1"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961C10D-F711-93A0-89EE-DA7031D4C792}"/>
              </a:ext>
            </a:extLst>
          </p:cNvPr>
          <p:cNvSpPr/>
          <p:nvPr userDrawn="1"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C6D790-47B6-819A-6C1E-A4A50204B0FD}"/>
              </a:ext>
            </a:extLst>
          </p:cNvPr>
          <p:cNvSpPr/>
          <p:nvPr userDrawn="1"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9BBF18-0886-AB9F-F306-28F851CA5C47}"/>
              </a:ext>
            </a:extLst>
          </p:cNvPr>
          <p:cNvSpPr/>
          <p:nvPr userDrawn="1"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114DF3-9E00-056A-8EDC-28D37C8FDFB5}"/>
              </a:ext>
            </a:extLst>
          </p:cNvPr>
          <p:cNvSpPr/>
          <p:nvPr userDrawn="1"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42F2EE9-C95D-1DFD-FEAE-9283A73F5D4C}"/>
              </a:ext>
            </a:extLst>
          </p:cNvPr>
          <p:cNvSpPr/>
          <p:nvPr userDrawn="1"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ECCC9FE-F12C-6D4F-5E5A-5DF44647F762}"/>
              </a:ext>
            </a:extLst>
          </p:cNvPr>
          <p:cNvSpPr/>
          <p:nvPr userDrawn="1"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xmlns="" id="{B802CB2B-CAD3-603C-245D-6F65C8B96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832" y="383348"/>
            <a:ext cx="2035128" cy="1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06/01/2025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cadeonrestoration.org/pt-br#:~:text=A%20D%C3%A9cada%20das%20Na%C3%A7%C3%B5es%20Unidas%20da%20Restaura%C3%A7%C3%A3o%20de,mudan%C3%A7as%20clim%C3%A1ticas%20e%20prevenir%20uma%20extin%C3%A7%C3%A3o%20em%20massa." TargetMode="External"/><Relationship Id="rId4" Type="http://schemas.openxmlformats.org/officeDocument/2006/relationships/hyperlink" Target="https://www.ramsar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ECE7B5-1823-757D-1495-D2E36BA81A5E}"/>
              </a:ext>
            </a:extLst>
          </p:cNvPr>
          <p:cNvSpPr/>
          <p:nvPr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269A7C7-9493-FE03-4392-F8B336125919}"/>
              </a:ext>
            </a:extLst>
          </p:cNvPr>
          <p:cNvSpPr/>
          <p:nvPr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2C5FCFF-00AC-98CC-713C-4CA98412769F}"/>
              </a:ext>
            </a:extLst>
          </p:cNvPr>
          <p:cNvSpPr/>
          <p:nvPr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B666D6-E6F9-2DC1-10BC-C2B5F8F6D77C}"/>
              </a:ext>
            </a:extLst>
          </p:cNvPr>
          <p:cNvSpPr/>
          <p:nvPr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9B8AD3-5D0F-DF8A-949B-98EC26F45CED}"/>
              </a:ext>
            </a:extLst>
          </p:cNvPr>
          <p:cNvSpPr/>
          <p:nvPr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0B9DF8A-0194-B146-E56B-3441CA54F798}"/>
              </a:ext>
            </a:extLst>
          </p:cNvPr>
          <p:cNvSpPr/>
          <p:nvPr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61BAFF-37A0-425C-4E73-21A7AAE97851}"/>
              </a:ext>
            </a:extLst>
          </p:cNvPr>
          <p:cNvSpPr/>
          <p:nvPr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783559-3B78-DDAB-65A8-90DB3F0B0399}"/>
              </a:ext>
            </a:extLst>
          </p:cNvPr>
          <p:cNvSpPr/>
          <p:nvPr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D325CA-3EC0-F6C0-3CAA-E244291CF4DE}"/>
              </a:ext>
            </a:extLst>
          </p:cNvPr>
          <p:cNvSpPr/>
          <p:nvPr/>
        </p:nvSpPr>
        <p:spPr>
          <a:xfrm>
            <a:off x="5321808" y="288000"/>
            <a:ext cx="6579247" cy="6253595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D1C43CD-F747-B49C-FA75-3FFD9B8D66EB}"/>
              </a:ext>
            </a:extLst>
          </p:cNvPr>
          <p:cNvSpPr txBox="1"/>
          <p:nvPr/>
        </p:nvSpPr>
        <p:spPr>
          <a:xfrm>
            <a:off x="497823" y="2484743"/>
            <a:ext cx="50575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PT" sz="4000" b="1" dirty="0" smtClean="0">
                <a:effectLst/>
                <a:latin typeface="Garrison Sans" panose="020B7200000000000000" pitchFamily="34" charset="0"/>
              </a:rPr>
              <a:t>Protegendo as zonas húmidas para o nosso </a:t>
            </a:r>
            <a:br>
              <a:rPr lang="pt-PT" sz="4000" b="1" dirty="0" smtClean="0">
                <a:effectLst/>
                <a:latin typeface="Garrison Sans" panose="020B7200000000000000" pitchFamily="34" charset="0"/>
              </a:rPr>
            </a:br>
            <a:r>
              <a:rPr lang="pt-PT" sz="4000" b="1" dirty="0" smtClean="0">
                <a:effectLst/>
                <a:latin typeface="Garrison Sans" panose="020B7200000000000000" pitchFamily="34" charset="0"/>
              </a:rPr>
              <a:t>futuro comum</a:t>
            </a:r>
            <a:endParaRPr lang="pt-PT" sz="4000" dirty="0">
              <a:effectLst/>
              <a:latin typeface="Garrison Sans" panose="020B7200000000000000" pitchFamily="34" charset="0"/>
            </a:endParaRPr>
          </a:p>
        </p:txBody>
      </p:sp>
      <p:pic>
        <p:nvPicPr>
          <p:cNvPr id="9" name="Image 8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xmlns="" id="{90207B7A-6944-F336-DCCF-1285A436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68" y="576542"/>
            <a:ext cx="6079585" cy="50477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FD5A653-D8A0-59DD-0F40-832B3F57C049}"/>
              </a:ext>
            </a:extLst>
          </p:cNvPr>
          <p:cNvSpPr/>
          <p:nvPr/>
        </p:nvSpPr>
        <p:spPr>
          <a:xfrm>
            <a:off x="5321807" y="5861304"/>
            <a:ext cx="6582192" cy="689398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920" y="6003646"/>
            <a:ext cx="6588079" cy="424011"/>
          </a:xfrm>
        </p:spPr>
        <p:txBody>
          <a:bodyPr>
            <a:noAutofit/>
          </a:bodyPr>
          <a:lstStyle/>
          <a:p>
            <a:r>
              <a:rPr lang="pt-PT" b="1" dirty="0" smtClean="0">
                <a:solidFill>
                  <a:schemeClr val="bg1"/>
                </a:solidFill>
                <a:effectLst/>
                <a:latin typeface="Garrison Sans" panose="020B7200000000000000" pitchFamily="34" charset="0"/>
              </a:rPr>
              <a:t>Valorizar. Proteger. Inspirar.</a:t>
            </a:r>
            <a:endParaRPr lang="pt-PT" dirty="0">
              <a:solidFill>
                <a:schemeClr val="bg1"/>
              </a:solidFill>
              <a:effectLst/>
              <a:latin typeface="Garrison Sans" panose="020B7200000000000000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6" y="603242"/>
            <a:ext cx="3298198" cy="1097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6" y="5426400"/>
            <a:ext cx="643522" cy="9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19862" y="362574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Sustento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xmlns="" id="{EDB09D4E-DCD3-508C-DD8E-D1FF1E93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23"/>
          <a:stretch/>
        </p:blipFill>
        <p:spPr>
          <a:xfrm>
            <a:off x="8885008" y="5724610"/>
            <a:ext cx="3306992" cy="647700"/>
          </a:xfrm>
          <a:prstGeom prst="rect">
            <a:avLst/>
          </a:prstGeom>
        </p:spPr>
      </p:pic>
      <p:pic>
        <p:nvPicPr>
          <p:cNvPr id="8" name="Image 7" descr="Une image contenant Graphique, art, graphisme, créativité&#10;&#10;Description générée automatiquement">
            <a:extLst>
              <a:ext uri="{FF2B5EF4-FFF2-40B4-BE49-F238E27FC236}">
                <a16:creationId xmlns:a16="http://schemas.microsoft.com/office/drawing/2014/main" xmlns="" id="{B47B1F9B-2A5F-308F-D6F3-A6B7BE9D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408" y="4467310"/>
            <a:ext cx="1346200" cy="12573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728322" y="1745413"/>
            <a:ext cx="10833495" cy="3713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88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Têm proporcionado água doce e alimentos durante éones.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Fornecem quase toda a nossa </a:t>
            </a:r>
            <a:r>
              <a:rPr lang="pt-PT" sz="76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P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gua doce.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O seu solo rico em limo e plantas filtra e armazena a </a:t>
            </a:r>
            <a:r>
              <a:rPr lang="pt-PT" sz="64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P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gua de forma natural.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São conhecidas como os rins da Terra.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A dieta básica, de mais de metade do mundo, depende de produtos cultivados nas zonas húmidas</a:t>
            </a:r>
            <a:r>
              <a:rPr lang="pt-PT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s peixes das zonas húmidas são a principal fonte de proteínas para  mais de 1.000 milhões de pessoas.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Anualmente, os arrozais alimentam </a:t>
            </a: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3.500 milhões de pessoas.</a:t>
            </a:r>
            <a:endParaRPr lang="pt-PT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O risco é especialmente importante em regiões onde a precipitação é limitada ou irregular</a:t>
            </a:r>
            <a:r>
              <a:rPr lang="pt-PT" sz="6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A aquicultura é o setor de produção alimentar de crescimento mais </a:t>
            </a: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rápido</a:t>
            </a:r>
            <a:r>
              <a:rPr lang="pt-PT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xmlns="" id="{E4FB1FBD-7570-7ADA-AC99-F8C5D422A266}"/>
              </a:ext>
            </a:extLst>
          </p:cNvPr>
          <p:cNvSpPr txBox="1"/>
          <p:nvPr/>
        </p:nvSpPr>
        <p:spPr>
          <a:xfrm>
            <a:off x="846660" y="5518857"/>
            <a:ext cx="8038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b="1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PT" b="1" dirty="0" smtClean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gua, a </a:t>
            </a:r>
            <a:r>
              <a:rPr lang="pt-PT" b="1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b="1" dirty="0" smtClean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orrente sanguínea da biosfera, que sustenta os ecossistemas e as pessoas, está disponível graças às zonas húmidas.</a:t>
            </a:r>
          </a:p>
          <a:p>
            <a:endParaRPr lang="pt-PT" b="1" dirty="0">
              <a:solidFill>
                <a:srgbClr val="E92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Biodiversidade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xmlns="" id="{444C7CAB-B7D2-4F11-DBDB-78D6024A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1250">
            <a:off x="10799487" y="2057976"/>
            <a:ext cx="901700" cy="355600"/>
          </a:xfrm>
          <a:prstGeom prst="rect">
            <a:avLst/>
          </a:prstGeom>
        </p:spPr>
      </p:pic>
      <p:pic>
        <p:nvPicPr>
          <p:cNvPr id="6" name="Image 5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xmlns="" id="{F0BEDFE8-3E6D-1D2D-4B78-D1F75442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50405">
            <a:off x="4688587" y="493014"/>
            <a:ext cx="711978" cy="711978"/>
          </a:xfrm>
          <a:prstGeom prst="rect">
            <a:avLst/>
          </a:prstGeom>
        </p:spPr>
      </p:pic>
      <p:pic>
        <p:nvPicPr>
          <p:cNvPr id="2" name="Image 1" descr="Une image contenant clipart, Graphique, illustration, art&#10;&#10;Description générée automatiquement">
            <a:extLst>
              <a:ext uri="{FF2B5EF4-FFF2-40B4-BE49-F238E27FC236}">
                <a16:creationId xmlns:a16="http://schemas.microsoft.com/office/drawing/2014/main" xmlns="" id="{1D1DD74D-B786-75E5-10F6-290551AE0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508" y="4939477"/>
            <a:ext cx="1574800" cy="18415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18121" y="1633761"/>
            <a:ext cx="11027316" cy="476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Sustentando uma intrincada teia de vida.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vida na Terra depende das zonas húmidas.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sua biodiversidade proporciona alimentos, água limpa, medicamentos e empregos.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40 % de todas as espécies conhecidas de animais e plantas vivem e reproduzem-se nas zonas húmidas.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 inclui muitas espécies em perigo, ameaçadas e endémicas que só podem sobreviver em certos habitats de zonas húmidas - e em mais nenhum lugar.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~12 % de todas as espécies visíveis (que se podem ver sem microscópio) dependem de zonas húmidas de água doce.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&gt;1/3 dos vertebrados, quase todos os anfíbios e a metade dos peixes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Interligam diferentes habitats, facilitam o movimento das espécies, ajudam a manter a diversidade genética e contribuem para os processos climáticos e hidrológicos globais.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Aves, peixes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outros animais migradores dependem das zonas húmidas, como áreas </a:t>
            </a:r>
            <a:b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descanso, alimentação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reprodução nas suas viagens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biodiversidade ajuda a proteger contra as doenças, garantindo ecossistemas </a:t>
            </a:r>
            <a:b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saudáveis e espaços seguros para a vida selvagem longe dos habitats humanos.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Fornece produtos medicinais.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pt-P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1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, Dessin d’enfant, illustration, peinture&#10;&#10;Description générée automatiquement">
            <a:extLst>
              <a:ext uri="{FF2B5EF4-FFF2-40B4-BE49-F238E27FC236}">
                <a16:creationId xmlns:a16="http://schemas.microsoft.com/office/drawing/2014/main" xmlns="" id="{70CF2B60-4AD1-462D-AC99-45AAE266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139"/>
          <a:stretch/>
        </p:blipFill>
        <p:spPr>
          <a:xfrm>
            <a:off x="9740486" y="1734013"/>
            <a:ext cx="1875856" cy="283795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4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Alterações climáticas e desastres naturais</a:t>
            </a:r>
            <a:endParaRPr lang="pt-PT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424075" y="1643580"/>
            <a:ext cx="11425025" cy="517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Potenciam a resiliência e mitigam os efeitos das alterações</a:t>
            </a:r>
            <a:b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climáticas e de fenómenos meteorológicos extremos.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 chave do sistema climático da Terra.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 seus serviços fazem com que o ambiente seja mais resiliente e adaptável</a:t>
            </a:r>
            <a:b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às alterações climáticas e contribuem para estabilizar o clima.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Cruciais para a segurança hídrica.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Armazenam mais carbono do que qualquer outro ecossistema.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Ajudam a proteger contra marés de tempestade, inundações e secas.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&gt;90 % dos desastres naturais estão relacionados com a água.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sua infraestrutura hídrica natural ajuda a reduzir as inundações e a atrasar e aliviar as secas. 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Cerca de 4.000 </a:t>
            </a:r>
            <a:r>
              <a:rPr lang="pt-P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sz="14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absorvem até 5,7 milhões de litros de água de cheia.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serviços das zonas húmidas saudáveis reduzem os efeitos humanitários dos desastres naturais.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Reforçam a capacidade de resposta imediata das comunidades e a sua recuperação sustentável a longo prazo.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5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 humoristique, clipart, illustration, conception&#10;&#10;Description générée automatiquement">
            <a:extLst>
              <a:ext uri="{FF2B5EF4-FFF2-40B4-BE49-F238E27FC236}">
                <a16:creationId xmlns:a16="http://schemas.microsoft.com/office/drawing/2014/main" xmlns="" id="{F163A924-93DD-CCCC-1EBE-E835216D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36" y="4392087"/>
            <a:ext cx="2726605" cy="19103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Economias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5" y="1891767"/>
            <a:ext cx="10790930" cy="420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Proporcionam benefícios económicos.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Contribuem para as economias locais e nacionais.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Apoiam os meios de subsistência através da pesca, agricultura, turismo e lazer.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1.000 milhões de pessoas (~1 em cada 8) no mundo ganham a vida nas zonas húmidas, que também proporcionam alimentos, abastecimento de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gua, transporte e lazer.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cultivo de arroz é a principal fonte de emprego nas zonas húmidas.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~80% do arroz mundial é produzido por pequenos agricultores.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&gt;660 milhões de pessoas dependem da pesca e aquicultura para viver.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setores de viagens e turismo mantém 266 milhões de </a:t>
            </a:r>
            <a:b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postos de trabalho - 8,9 % do emprego total a nível mundial.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onception&#10;&#10;Description générée automatiquement">
            <a:extLst>
              <a:ext uri="{FF2B5EF4-FFF2-40B4-BE49-F238E27FC236}">
                <a16:creationId xmlns:a16="http://schemas.microsoft.com/office/drawing/2014/main" xmlns="" id="{6F26658C-4CE3-CF1D-BD52-6B15FE75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78919">
            <a:off x="11315415" y="1745135"/>
            <a:ext cx="952500" cy="1016000"/>
          </a:xfrm>
          <a:prstGeom prst="rect">
            <a:avLst/>
          </a:prstGeom>
        </p:spPr>
      </p:pic>
      <p:pic>
        <p:nvPicPr>
          <p:cNvPr id="8" name="Image 7" descr="Une image contenant outil, conception&#10;&#10;Description générée automatiquement">
            <a:extLst>
              <a:ext uri="{FF2B5EF4-FFF2-40B4-BE49-F238E27FC236}">
                <a16:creationId xmlns:a16="http://schemas.microsoft.com/office/drawing/2014/main" xmlns="" id="{51B21157-34B0-7D3C-E5AB-0F6A4CC43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07008">
            <a:off x="143354" y="5291328"/>
            <a:ext cx="1384300" cy="1524000"/>
          </a:xfrm>
          <a:prstGeom prst="rect">
            <a:avLst/>
          </a:prstGeom>
        </p:spPr>
      </p:pic>
      <p:pic>
        <p:nvPicPr>
          <p:cNvPr id="9" name="Image 8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26C813B3-E301-591A-D40D-AE2F4F37D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2462">
            <a:off x="149959" y="424282"/>
            <a:ext cx="2489200" cy="2489200"/>
          </a:xfrm>
          <a:prstGeom prst="rect">
            <a:avLst/>
          </a:prstGeom>
        </p:spPr>
      </p:pic>
      <p:pic>
        <p:nvPicPr>
          <p:cNvPr id="10" name="Image 9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89F100ED-3E13-CFC6-A12F-741225B5E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1336" y="4448723"/>
            <a:ext cx="762000" cy="25273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36458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Cultura e lazer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7" y="2347077"/>
            <a:ext cx="10790930" cy="2954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Conectando as pessoas com a natureza.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Possuem um importante valor cultural e recreativo para muitas comunidades.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Frequentemente estão vinculadas a práticas culturais arreigadas que utilizam a natureza de forma sustentável, o que permite às sociedades humanas prosperarem.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Quase todas as Zonas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úmidas de Importância Internacional (Sítios Ramsar) proporcionam serviços culturais dos ecossistemas.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&gt;50% têm valores espirituais e inspiradores.</a:t>
            </a:r>
            <a:endParaRPr lang="pt-PT" sz="15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xmlns="" id="{059C559F-26B1-EB2C-9DE9-D160D789CF2D}"/>
              </a:ext>
            </a:extLst>
          </p:cNvPr>
          <p:cNvSpPr txBox="1"/>
          <p:nvPr/>
        </p:nvSpPr>
        <p:spPr>
          <a:xfrm>
            <a:off x="1168887" y="5418850"/>
            <a:ext cx="953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000" b="1" dirty="0" smtClean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pessoas estão no centro </a:t>
            </a:r>
            <a:r>
              <a:rPr lang="pt-PT" sz="2000" b="1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sz="2000" b="1" dirty="0" smtClean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conservação das zonas húmidas.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2096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réativité, art&#10;&#10;Description générée automatiquement">
            <a:extLst>
              <a:ext uri="{FF2B5EF4-FFF2-40B4-BE49-F238E27FC236}">
                <a16:creationId xmlns:a16="http://schemas.microsoft.com/office/drawing/2014/main" xmlns="" id="{67F91773-50D0-1971-DCE1-C598A887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541" y="1709921"/>
            <a:ext cx="2971800" cy="1244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03989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Sob ameaça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18120" y="1643036"/>
            <a:ext cx="11130907" cy="4846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Reconhecendo a urgência.</a:t>
            </a:r>
          </a:p>
          <a:p>
            <a:pPr lvl="1"/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Estão entre os ecossistemas mais ameaçados.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&gt;85% das zonas húmidas perderam-se desde 1700.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Pelo menos 35% perderam-se desde 1970 e o ritmo de perda está a acelerar.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ritmo de perda é 3 vezes mais rápido do que o das florestas.</a:t>
            </a:r>
          </a:p>
          <a:p>
            <a:pPr lvl="1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 fatores de risco incluem o desenvolvimento não sustentável, a poluição, as alterações climáticas, as mudanças nos regimes hidrológicos, a perda de conectividade, as espécies invasoras e a extração excessiva de água, plantas, animais e outros recursos naturais.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colmatação e a drenagem para a conversão para agricultura e aglomerados urbanos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representam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importantes ameaças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espécies das zonas húmidas correm perigo de extinção. 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Uma em cada três espécies de água doce e 25% de todas as espécies das zonas húmidas enfrentam a extinção,</a:t>
            </a:r>
            <a:b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devido à deterioração das ZH.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81% das espécies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das zonas húmidas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continentais e 36% das espécies costeiras e marinhas diminuíram</a:t>
            </a:r>
            <a:b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nos últimos 50 anos.</a:t>
            </a:r>
          </a:p>
          <a:p>
            <a:pPr lvl="2"/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espécies de água doce sofreram uma diminuição de 83% (em média) desde 1970.</a:t>
            </a:r>
          </a:p>
          <a:p>
            <a:pPr lvl="1"/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~70% de toda a extração e desvio de água doce no mundo destina-se à agricultura.</a:t>
            </a:r>
          </a:p>
          <a:p>
            <a:pPr lvl="1"/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0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lipart, dessin humoristique&#10;&#10;Description générée automatiquement">
            <a:extLst>
              <a:ext uri="{FF2B5EF4-FFF2-40B4-BE49-F238E27FC236}">
                <a16:creationId xmlns:a16="http://schemas.microsoft.com/office/drawing/2014/main" xmlns="" id="{DA2DB9E0-92D7-47CE-5976-1991825D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185" y="5619179"/>
            <a:ext cx="2369770" cy="743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C4FB276-BAB1-CF7D-38F0-AB47288C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325" y="4337920"/>
            <a:ext cx="241300" cy="226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Necessidade de agir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5" y="1855193"/>
            <a:ext cx="10790930" cy="4713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Garantindo um futuro comum resiliente.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Zonas húmidas saudáveis são fundamentais para a mitigação e adaptação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alterações climáticas, a biodiversidade e a saúde e o bem-estar humanos.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controlo das doenças zoóticas emergentes depende de ecossistemas bem geridos e intactos e da biodiversidade nativa.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Proteger as zonas húmidas para o nosso futuro comum requer: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sforços coordenados à escala local, nacional e mundial;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olaboração quanto às políticas, regulamentos e iniciativas comunitárias; 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ntegração e coordenação entre os setores da agricultura, desenvolvimento urbano</a:t>
            </a:r>
            <a:b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gestão das zonas húmidas.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Você pode: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ompreender a importância e as contribuições das zonas húmidas;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arantir o seu uso sustentável gerindo-as racionalmente; 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trair os investimentos necessários para as conservar e restaurar.</a:t>
            </a:r>
          </a:p>
          <a:p>
            <a:pPr lvl="1"/>
            <a:endParaRPr lang="pt-P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80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xmlns="" id="{09A281A7-CBC8-0FCE-B11F-E34F5533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58" y="5813819"/>
            <a:ext cx="4699000" cy="647700"/>
          </a:xfrm>
          <a:prstGeom prst="rect">
            <a:avLst/>
          </a:prstGeom>
        </p:spPr>
      </p:pic>
      <p:pic>
        <p:nvPicPr>
          <p:cNvPr id="9" name="Image 8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xmlns="" id="{893200AB-5B89-34CC-75CD-ECDDBF396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30" y="1158727"/>
            <a:ext cx="952500" cy="9525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572ACED-D40D-F674-EF99-310980682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040" y="5082754"/>
            <a:ext cx="1562100" cy="13589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47021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Quartas-feiras das zonas húmidas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2" y="2032013"/>
            <a:ext cx="10790930" cy="352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Criando um movimento através das redes sociais.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Usando a </a:t>
            </a:r>
            <a:r>
              <a:rPr lang="pt-PT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ZonasHumidasQuarta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-feira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(em inglês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WetlandsWednesday)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pessoas de todo o mundo estão a partilhar publicações inspiradoras.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publicações incluem: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xemplos de projetos de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conservação das zonas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húmidas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outros casos de sucesso;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deias sobre formas das pessoas poderem agir em prol das zonas húmidas;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ebates sobre como o uso sustentável das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zonas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húmidas beneficia as pessoas e o planeta;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 melhores práticas e abordagens</a:t>
            </a:r>
            <a:r>
              <a:rPr lang="pt-PT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inovadoras na gestão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das zonas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húmidas; 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istórias pessoais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zonas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húmidas.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8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7582FA-F705-1B0E-78D8-F1DC5EAD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B1AB79B-F183-B420-B7B5-C16C48953702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xmlns="" id="{3B509DE2-BED0-C0BD-E1CD-139EC00A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2722">
            <a:off x="9955414" y="5943999"/>
            <a:ext cx="952500" cy="1016000"/>
          </a:xfrm>
          <a:prstGeom prst="rect">
            <a:avLst/>
          </a:prstGeom>
        </p:spPr>
      </p:pic>
      <p:pic>
        <p:nvPicPr>
          <p:cNvPr id="7" name="Image 6" descr="Une image contenant outil, conception&#10;&#10;Description générée automatiquement">
            <a:extLst>
              <a:ext uri="{FF2B5EF4-FFF2-40B4-BE49-F238E27FC236}">
                <a16:creationId xmlns:a16="http://schemas.microsoft.com/office/drawing/2014/main" xmlns="" id="{8A6E9DD2-B817-1099-A8EB-59AEA70A5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07008">
            <a:off x="9234905" y="5375270"/>
            <a:ext cx="1384300" cy="1524000"/>
          </a:xfrm>
          <a:prstGeom prst="rect">
            <a:avLst/>
          </a:prstGeom>
        </p:spPr>
      </p:pic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3D87A3E3-3041-4BB9-14B9-8283ECD84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7078">
            <a:off x="7656251" y="4892670"/>
            <a:ext cx="2489200" cy="2489200"/>
          </a:xfrm>
          <a:prstGeom prst="rect">
            <a:avLst/>
          </a:prstGeom>
        </p:spPr>
      </p:pic>
      <p:pic>
        <p:nvPicPr>
          <p:cNvPr id="9" name="Image 8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E8300422-0F8A-F8ED-6583-4FB932989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8154">
            <a:off x="10911336" y="4448723"/>
            <a:ext cx="762000" cy="2527300"/>
          </a:xfrm>
          <a:prstGeom prst="rect">
            <a:avLst/>
          </a:prstGeom>
        </p:spPr>
      </p:pic>
      <p:pic>
        <p:nvPicPr>
          <p:cNvPr id="10" name="Image 9" descr="Une image contenant conception&#10;&#10;Description générée automatiquement">
            <a:extLst>
              <a:ext uri="{FF2B5EF4-FFF2-40B4-BE49-F238E27FC236}">
                <a16:creationId xmlns:a16="http://schemas.microsoft.com/office/drawing/2014/main" xmlns="" id="{5FD8E017-D1EA-B6B9-E9EC-FE52B002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03356" flipH="1" flipV="1">
            <a:off x="7484652" y="5982759"/>
            <a:ext cx="898361" cy="958252"/>
          </a:xfrm>
          <a:prstGeom prst="rect">
            <a:avLst/>
          </a:prstGeom>
        </p:spPr>
      </p:pic>
      <p:pic>
        <p:nvPicPr>
          <p:cNvPr id="11" name="Image 10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5B3C8BDB-730D-1127-D30C-28FCD224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8154" flipH="1">
            <a:off x="6986566" y="5487486"/>
            <a:ext cx="516294" cy="185713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4C02AAD4-D1DC-246E-D3F4-A1602B08EDB4}"/>
              </a:ext>
            </a:extLst>
          </p:cNvPr>
          <p:cNvSpPr>
            <a:spLocks noGrp="1"/>
          </p:cNvSpPr>
          <p:nvPr/>
        </p:nvSpPr>
        <p:spPr>
          <a:xfrm>
            <a:off x="882999" y="2239141"/>
            <a:ext cx="10426002" cy="2733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nossas ações de hoje em prol das zonas húmidas irão moldar os amanhãs das gerações vindouras.</a:t>
            </a:r>
            <a:endParaRPr lang="pt-PT" sz="44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3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7582FA-F705-1B0E-78D8-F1DC5EAD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B1AB79B-F183-B420-B7B5-C16C48953702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xmlns="" id="{63F01738-077B-1284-CEA4-B88CB012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61" y="2192841"/>
            <a:ext cx="4122353" cy="342268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C02AAD4-D1DC-246E-D3F4-A1602B08EDB4}"/>
              </a:ext>
            </a:extLst>
          </p:cNvPr>
          <p:cNvSpPr>
            <a:spLocks noGrp="1"/>
          </p:cNvSpPr>
          <p:nvPr/>
        </p:nvSpPr>
        <p:spPr>
          <a:xfrm>
            <a:off x="980132" y="2762997"/>
            <a:ext cx="9748944" cy="2066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as zonas</a:t>
            </a:r>
            <a:br>
              <a:rPr lang="pt-PT" sz="4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húmidas para o</a:t>
            </a:r>
            <a:br>
              <a:rPr lang="pt-PT" sz="4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futuro comum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4400" b="1" dirty="0" smtClean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Valorizar. Proteger. Inspirar.</a:t>
            </a:r>
          </a:p>
          <a:p>
            <a:pPr marL="0" indent="0">
              <a:spcBef>
                <a:spcPts val="0"/>
              </a:spcBef>
              <a:buNone/>
            </a:pPr>
            <a:endParaRPr lang="pt-PT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44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727024" y="230899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Dia Mundial das Zonas Húmidas</a:t>
            </a:r>
          </a:p>
        </p:txBody>
      </p:sp>
      <p:pic>
        <p:nvPicPr>
          <p:cNvPr id="2" name="Image 1" descr="Une image contenant fleur, clipart, dessin humoristique&#10;&#10;Description générée automatiquement">
            <a:extLst>
              <a:ext uri="{FF2B5EF4-FFF2-40B4-BE49-F238E27FC236}">
                <a16:creationId xmlns:a16="http://schemas.microsoft.com/office/drawing/2014/main" xmlns="" id="{338ABD0B-CB8A-D358-D4C5-38AFD8A1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882" y="5631547"/>
            <a:ext cx="673100" cy="6731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400050" y="1728439"/>
            <a:ext cx="11420241" cy="475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7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Colocando o foco num ecossistema altamente produtivo e ameaçado.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Campanha mundial de consciencialização.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Apela às nações — e a todos(as), em qualquer lugar — para protegerem as zonas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húmidas </a:t>
            </a: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 nosso planeta.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Recorda-nos que: zonas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húmidas </a:t>
            </a: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saudáveis são essenciais para o nosso bem-estar universal e sobrevivência a longo prazo.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Desde 1997, celebra-se anualmente a 2 de fevereiro.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Aniversário da Convenção sobre 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 Zonas Húmidas ou </a:t>
            </a:r>
            <a:r>
              <a:rPr lang="pt-PT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Convenção de Ramsar</a:t>
            </a: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dotada como tratado internacional em 1971, em Ramsar (Irão), nas margens do mar Cáspio.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Foi o 1º acordo moderno multilateral sobre ambiente.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 único que se dedica a um ecossistema específico - as zonas húmidas.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Hoje, 172 países são membros (Partes Contratantes) – cada um está empenhado na conservação e uso racional e sustentável das zonas húmidas do seu país.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Dia Internacional das Nações Unidas desde 2022.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Está alinhado com a </a:t>
            </a:r>
            <a:r>
              <a:rPr lang="pt-PT" sz="19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Década das Nações Unidas para o Restauro dos Ecossistemas</a:t>
            </a: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b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apela a proteger e revitalizar os ecossistemas de todo o mundo (2021-2030).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endParaRPr lang="pt-P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pt-PT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E368D0-7124-1743-AB96-6C4CEE6131D6}"/>
              </a:ext>
            </a:extLst>
          </p:cNvPr>
          <p:cNvSpPr/>
          <p:nvPr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EA80ED-5256-2677-3569-702ADB75CB49}"/>
              </a:ext>
            </a:extLst>
          </p:cNvPr>
          <p:cNvSpPr/>
          <p:nvPr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272BED-7911-E27E-0FC5-F538B603A301}"/>
              </a:ext>
            </a:extLst>
          </p:cNvPr>
          <p:cNvSpPr/>
          <p:nvPr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129F7E-BF41-3D2F-DFEC-07E6C53CF3C8}"/>
              </a:ext>
            </a:extLst>
          </p:cNvPr>
          <p:cNvSpPr/>
          <p:nvPr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ED4F3A5-7F0D-0762-CF68-6BDF3C7FAF92}"/>
              </a:ext>
            </a:extLst>
          </p:cNvPr>
          <p:cNvSpPr/>
          <p:nvPr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BB6707-F91D-4F53-FB97-E40AC926BFC3}"/>
              </a:ext>
            </a:extLst>
          </p:cNvPr>
          <p:cNvSpPr/>
          <p:nvPr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1B26BF-BFA8-1E84-8789-7E52737EA117}"/>
              </a:ext>
            </a:extLst>
          </p:cNvPr>
          <p:cNvSpPr/>
          <p:nvPr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CA6CE6-7D6C-D52F-12CD-159574E4CE25}"/>
              </a:ext>
            </a:extLst>
          </p:cNvPr>
          <p:cNvSpPr/>
          <p:nvPr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D25F029-50AA-1821-F078-0FB76AE46357}"/>
              </a:ext>
            </a:extLst>
          </p:cNvPr>
          <p:cNvSpPr/>
          <p:nvPr/>
        </p:nvSpPr>
        <p:spPr>
          <a:xfrm>
            <a:off x="285056" y="288000"/>
            <a:ext cx="11616000" cy="6253595"/>
          </a:xfrm>
          <a:prstGeom prst="rect">
            <a:avLst/>
          </a:prstGeom>
          <a:solidFill>
            <a:srgbClr val="FDBA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703255" y="5337429"/>
            <a:ext cx="2785491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#ActForWetlands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3" y="4968847"/>
            <a:ext cx="871605" cy="12326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83" y="5027690"/>
            <a:ext cx="2518291" cy="117379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24214E3-53E8-8AC9-8CCB-29A71E8D9E56}"/>
              </a:ext>
            </a:extLst>
          </p:cNvPr>
          <p:cNvSpPr>
            <a:spLocks noGrp="1"/>
          </p:cNvSpPr>
          <p:nvPr/>
        </p:nvSpPr>
        <p:spPr>
          <a:xfrm>
            <a:off x="1220056" y="2743935"/>
            <a:ext cx="9748944" cy="16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Juntos(as) podemos.</a:t>
            </a:r>
            <a:endParaRPr lang="pt-PT" sz="60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3905251" y="5822246"/>
            <a:ext cx="4381499" cy="510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effectLst/>
                <a:latin typeface="Helvetica Neue LT Std" panose="020B0604020202020204" pitchFamily="34" charset="77"/>
              </a:rPr>
              <a:t>#</a:t>
            </a:r>
            <a:r>
              <a:rPr lang="fr-CH" sz="2000" dirty="0" err="1" smtClean="0">
                <a:effectLst/>
                <a:latin typeface="Helvetica Neue LT Std" panose="020B0604020202020204" pitchFamily="34" charset="77"/>
              </a:rPr>
              <a:t>AgirPelasZonasHumidas</a:t>
            </a:r>
            <a:endParaRPr lang="fr-CH" sz="2000" dirty="0"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3">
            <a:extLst>
              <a:ext uri="{FF2B5EF4-FFF2-40B4-BE49-F238E27FC236}">
                <a16:creationId xmlns:a16="http://schemas.microsoft.com/office/drawing/2014/main" xmlns="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710893" y="18268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15ª reunião da Conferência das Partes Contratantes</a:t>
            </a:r>
            <a:b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da Convenção sobre as Zonas Húmidas (Ramsar COP15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539443" y="1709539"/>
            <a:ext cx="10666762" cy="4616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Aproveitando uma oportunidade mundial.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conferência realiza-se de três em três anos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7508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dos governos de cada uma das 172 Partes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Contratantes</a:t>
            </a:r>
            <a:b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reúnem-se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para facilitar os principais debates sobre 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conservação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uso sustentável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das zonas húmidas, promover 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colaboração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internacional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chegar 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acordo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sobre um programa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para os três anos seguintes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Agendada para 23 a 31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 julho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2025,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em Victoria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Zimbabué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Ministério do Ambiente, Clima, Turismo 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Indústria Hoteleira da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República do Zimbabué é o principal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parceiro,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tanto da COP15 como do Dia Mundial das Zonas Húmidas 2025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(DMZH2025).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 plataforma para promover a conservação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realçar 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das zonas húmidas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88" y="1805674"/>
            <a:ext cx="2159001" cy="21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6690" y="39648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Tema para o DMZH2025 e a COP15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xmlns="" id="{4B206E79-BAD8-C349-3608-7C6578B2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18" y="1906859"/>
            <a:ext cx="2841411" cy="23591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726690" y="1700463"/>
            <a:ext cx="10825973" cy="439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Juntos(as) para garantir um futuro sustentável</a:t>
            </a:r>
          </a:p>
          <a:p>
            <a:pPr marL="360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Proteger as Zonas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úmidas para o Nosso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uturo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omum.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Tema para o DMH2025 e para a COP15.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Sublinha a necessidade de colaboração e de visão.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Mensagem principal: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valorizar e proteger estes ecossistemas vitais — e inspirando ações a seu favor —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juntos(as)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poderemos salvaguardar o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nosso futuro comum e bem-estar.</a:t>
            </a:r>
          </a:p>
          <a:p>
            <a:pPr marL="360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grafismo do DMZH2025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retrata pessoas de todo 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mundo, que se unem no amor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pelas zonas húmidas do nosso planeta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no compromisso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 as proteger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As cores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refletem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bandeira do Zimbabué,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pois Victoria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cenário mundial da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conservação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COP15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6690" y="34857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Objetivos-chave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xmlns="" id="{0861A7D1-5575-6EE7-3B46-7C6F2498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659" y="4953895"/>
            <a:ext cx="1816100" cy="1714500"/>
          </a:xfrm>
          <a:prstGeom prst="rect">
            <a:avLst/>
          </a:prstGeom>
        </p:spPr>
      </p:pic>
      <p:pic>
        <p:nvPicPr>
          <p:cNvPr id="4" name="Image 3" descr="Une image contenant Graphique, symbole, conception&#10;&#10;Description générée automatiquement">
            <a:extLst>
              <a:ext uri="{FF2B5EF4-FFF2-40B4-BE49-F238E27FC236}">
                <a16:creationId xmlns:a16="http://schemas.microsoft.com/office/drawing/2014/main" xmlns="" id="{ED89B93C-BBAE-3EF6-AAD7-75813BC45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02225">
            <a:off x="11467295" y="1871549"/>
            <a:ext cx="838200" cy="850900"/>
          </a:xfrm>
          <a:prstGeom prst="rect">
            <a:avLst/>
          </a:prstGeom>
        </p:spPr>
      </p:pic>
      <p:pic>
        <p:nvPicPr>
          <p:cNvPr id="5" name="Image 4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E64861D6-6962-28AC-135F-0E0F6FBE0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400" y="2684512"/>
            <a:ext cx="2489200" cy="24892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472535" y="1623805"/>
            <a:ext cx="10512580" cy="48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Focando os nossos esforços conjuntos.</a:t>
            </a:r>
          </a:p>
          <a:p>
            <a:pPr marL="628650" lvl="1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campanha visa: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umentar a consciencialização do público, dos responsáveis pela formulação de políticas e das partes interessadas sobre o papel vital das ZH na sustentabilidade ambiental e sobrevivência humana;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estacar os desafios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zonas húmidas enfrentam;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inspirar ações em projetos de conservação 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restauro das zonas húmidas por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parte de governos, organizações e indivíduos – a nível nacional e internacional;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romover a integração da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conservação das zonas húmidas em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ambientais mais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amplos e nas agendas de desenvolvimento;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 casos de sucesso de projetos de conservação 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restauro das zonas húmidas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todo o mundo; 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artilhar as melhores práticas e abordagens</a:t>
            </a:r>
            <a:r>
              <a:rPr lang="pt-PT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inovadoras na gestão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das zonas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húmidas; e</a:t>
            </a:r>
          </a:p>
          <a:p>
            <a:pPr marL="1085850" lvl="3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umentar as parcerias e os investimentos na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conservação das zonas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húmidas.</a:t>
            </a:r>
          </a:p>
          <a:p>
            <a:pPr marL="28575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t-PT" sz="1800" i="1" dirty="0" smtClean="0">
                <a:cs typeface="Arial" panose="020B0604020202020204" pitchFamily="34" charset="0"/>
              </a:rPr>
              <a:t>Hashtags</a:t>
            </a:r>
            <a:r>
              <a:rPr lang="pt-PT" sz="1800" dirty="0" smtClean="0">
                <a:cs typeface="Arial" panose="020B0604020202020204" pitchFamily="34" charset="0"/>
              </a:rPr>
              <a:t>: em inglês  </a:t>
            </a:r>
            <a:r>
              <a:rPr lang="en-US" sz="1800" dirty="0"/>
              <a:t>#WWD2025  –   #WetlandsCOP15   –   #WetlandsForOurCommonFuture </a:t>
            </a:r>
            <a:endParaRPr lang="pt-PT" sz="1800" dirty="0" smtClean="0">
              <a:cs typeface="Arial" panose="020B0604020202020204" pitchFamily="34" charset="0"/>
            </a:endParaRPr>
          </a:p>
          <a:p>
            <a:pPr marL="28575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t-PT" sz="1800" dirty="0" smtClean="0">
                <a:cs typeface="Arial" panose="020B0604020202020204" pitchFamily="34" charset="0"/>
              </a:rPr>
              <a:t>Em português #DMZH2025 - #COP15ZonasHumidas - #ZonasHumidasParaONossoFuturoComum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endParaRPr lang="pt-P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t-PT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414793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Zonas </a:t>
            </a:r>
            <a:r>
              <a:rPr lang="pt-PT" sz="3600" b="1" dirty="0" smtClean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húmidas (ZH): </a:t>
            </a:r>
            <a:r>
              <a:rPr lang="pt-PT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um ecossistema</a:t>
            </a:r>
            <a:br>
              <a:rPr lang="pt-PT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t-PT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precioso e essencial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xmlns="" id="{444C7CAB-B7D2-4F11-DBDB-78D6024A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08803">
            <a:off x="10873980" y="1953237"/>
            <a:ext cx="901700" cy="355600"/>
          </a:xfrm>
          <a:prstGeom prst="rect">
            <a:avLst/>
          </a:prstGeom>
        </p:spPr>
      </p:pic>
      <p:pic>
        <p:nvPicPr>
          <p:cNvPr id="8" name="Image 7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xmlns="" id="{AC663E91-1760-8863-5C3B-78B7D2A7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92146">
            <a:off x="8389822" y="973772"/>
            <a:ext cx="745218" cy="745218"/>
          </a:xfrm>
          <a:prstGeom prst="rect">
            <a:avLst/>
          </a:prstGeom>
        </p:spPr>
      </p:pic>
      <p:pic>
        <p:nvPicPr>
          <p:cNvPr id="10" name="Image 9" descr="Une image contenant plante&#10;&#10;Description générée automatiquement avec une confiance moyenne">
            <a:extLst>
              <a:ext uri="{FF2B5EF4-FFF2-40B4-BE49-F238E27FC236}">
                <a16:creationId xmlns:a16="http://schemas.microsoft.com/office/drawing/2014/main" xmlns="" id="{7E2326F2-A0ED-4B9B-B27D-472375494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28885" y="5452946"/>
            <a:ext cx="1263370" cy="139831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18120" y="1608100"/>
            <a:ext cx="10790930" cy="517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Transbordam de vida, serviços e valor para toda a sociedade.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Tornam possível a nossa existência na Terra.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ltamente interligadas e biodiversas.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Unem montanhas a oceanos, atravessam fronteiras nacionais, ligam distintos habitats e facilitam o movimento das espécies.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água é o principal fator de controlo do meio e da vida vegetal e animal.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Cobrem mais de 12,1 milhões de km</a:t>
            </a:r>
            <a:r>
              <a:rPr lang="pt-PT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em todo o mundo, cerca de 6% da superfície terrestre da Terra.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Podem ser de água salgada ou doce, continentais ou costeiras, naturais ou artificiais, permanentes ou temporárias, paradas ou correntes.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ZH de água doce: rios; lagos; charcos; leitos de cheia; pauis; turfeiras, e pântanos.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ZH de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água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salgada: estuários; lodaçais a descoberto na maré baixa; sapais; mangais; sistemas lagunares; recifes de coral; e recifes de mariscos.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ZH artificiais: tanques de piscicultura; arrozais; albufeiras; e salinas.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1" y="2188556"/>
            <a:ext cx="10515599" cy="282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“Onde quer que a terra se encontre com a água, abunda a vida. </a:t>
            </a:r>
            <a:r>
              <a:rPr lang="pt-PT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zonas húmidas </a:t>
            </a:r>
            <a: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todos os recantos deste </a:t>
            </a:r>
            <a:r>
              <a:rPr lang="pt-PT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 planeta e, frequentemente, se faz referência a elas como as artérias e veias da Terra. Majestosas e poderosas, </a:t>
            </a:r>
            <a:b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zonas húmidas são um espetáculo para os olhos”.</a:t>
            </a:r>
            <a:endParaRPr lang="pt-PT" sz="3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8E7DDCC8-C381-BA82-9739-EC110AC780D8}"/>
              </a:ext>
            </a:extLst>
          </p:cNvPr>
          <p:cNvSpPr txBox="1"/>
          <p:nvPr/>
        </p:nvSpPr>
        <p:spPr>
          <a:xfrm>
            <a:off x="2115981" y="4441514"/>
            <a:ext cx="8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Dra. Musonda Mumba, Secretária Geral da Convenção sobre as Zonas Húmidas</a:t>
            </a:r>
            <a:endParaRPr lang="pt-PT" dirty="0"/>
          </a:p>
        </p:txBody>
      </p:sp>
      <p:pic>
        <p:nvPicPr>
          <p:cNvPr id="13" name="Image 8">
            <a:extLst>
              <a:ext uri="{FF2B5EF4-FFF2-40B4-BE49-F238E27FC236}">
                <a16:creationId xmlns:a16="http://schemas.microsoft.com/office/drawing/2014/main" xmlns="" id="{8CF09E17-6D5C-FE3E-578E-2C0524DDE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57630"/>
            <a:ext cx="725225" cy="10263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05" y="5010150"/>
            <a:ext cx="1364712" cy="1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xmlns="" id="{898B1A3A-7C84-1478-15C1-26DDE7E8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51" y="4533299"/>
            <a:ext cx="1522036" cy="2034558"/>
          </a:xfrm>
          <a:prstGeom prst="rect">
            <a:avLst/>
          </a:prstGeom>
        </p:spPr>
      </p:pic>
      <p:pic>
        <p:nvPicPr>
          <p:cNvPr id="5" name="Image 4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xmlns="" id="{8CE8B0A1-3AF3-8AE9-6D29-F7732BE4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3" y="4533299"/>
            <a:ext cx="1522036" cy="2034558"/>
          </a:xfrm>
          <a:prstGeom prst="rect">
            <a:avLst/>
          </a:prstGeom>
        </p:spPr>
      </p:pic>
      <p:pic>
        <p:nvPicPr>
          <p:cNvPr id="6" name="Image 5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xmlns="" id="{6CE9C982-F8C0-02C2-A57F-068A64FD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95" y="4533299"/>
            <a:ext cx="1522036" cy="2034558"/>
          </a:xfrm>
          <a:prstGeom prst="rect">
            <a:avLst/>
          </a:prstGeom>
        </p:spPr>
      </p:pic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xmlns="" id="{0156DE82-F086-C97E-3D54-A9A036D0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8885008" y="5724610"/>
            <a:ext cx="3306992" cy="647700"/>
          </a:xfrm>
          <a:prstGeom prst="rect">
            <a:avLst/>
          </a:prstGeom>
        </p:spPr>
      </p:pic>
      <p:pic>
        <p:nvPicPr>
          <p:cNvPr id="8" name="Image 7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xmlns="" id="{518362C8-1C65-BDF4-A94F-A950AB4D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-24817" y="5724610"/>
            <a:ext cx="3306992" cy="6477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xmlns="" id="{731E4FAC-9A8A-7749-F939-F9764542F248}"/>
              </a:ext>
            </a:extLst>
          </p:cNvPr>
          <p:cNvSpPr txBox="1">
            <a:spLocks/>
          </p:cNvSpPr>
          <p:nvPr/>
        </p:nvSpPr>
        <p:spPr>
          <a:xfrm>
            <a:off x="838200" y="2459784"/>
            <a:ext cx="10515600" cy="30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642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4400" b="1" smtClean="0">
                <a:latin typeface="Arial" panose="020B0604020202020204" pitchFamily="34" charset="0"/>
                <a:cs typeface="Arial" panose="020B0604020202020204" pitchFamily="34" charset="0"/>
              </a:rPr>
              <a:t>Por que são importantes</a:t>
            </a:r>
            <a:endParaRPr lang="pt-PT" sz="4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sz="4400" b="1" smtClean="0">
                <a:latin typeface="Arial" panose="020B0604020202020204" pitchFamily="34" charset="0"/>
                <a:cs typeface="Arial" panose="020B0604020202020204" pitchFamily="34" charset="0"/>
              </a:rPr>
              <a:t>as zonas húmidas</a:t>
            </a:r>
            <a:br>
              <a:rPr lang="pt-PT" sz="4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5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 humoristique, dessin, clipart, illustration&#10;&#10;Description générée automatiquement">
            <a:extLst>
              <a:ext uri="{FF2B5EF4-FFF2-40B4-BE49-F238E27FC236}">
                <a16:creationId xmlns:a16="http://schemas.microsoft.com/office/drawing/2014/main" xmlns="" id="{5805C5B6-2E6D-0823-97CF-98BB6D40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787" y="4555247"/>
            <a:ext cx="3839736" cy="1789796"/>
          </a:xfrm>
          <a:prstGeom prst="rect">
            <a:avLst/>
          </a:prstGeom>
        </p:spPr>
      </p:pic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xmlns="" id="{84925DEB-DEAB-B5AB-EBCC-CD3E73B17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27719">
            <a:off x="-294888" y="203123"/>
            <a:ext cx="2489200" cy="2489200"/>
          </a:xfrm>
          <a:prstGeom prst="rect">
            <a:avLst/>
          </a:prstGeom>
        </p:spPr>
      </p:pic>
      <p:pic>
        <p:nvPicPr>
          <p:cNvPr id="3" name="Image 2" descr="Une image contenant symbole, clipart, conception&#10;&#10;Description générée automatiquement">
            <a:extLst>
              <a:ext uri="{FF2B5EF4-FFF2-40B4-BE49-F238E27FC236}">
                <a16:creationId xmlns:a16="http://schemas.microsoft.com/office/drawing/2014/main" xmlns="" id="{EBDBD7C0-F178-3AF8-9D4F-F5CB84D8B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97459" y="1146368"/>
            <a:ext cx="839363" cy="108211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755107" y="402819"/>
            <a:ext cx="2147977" cy="10092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9" y="402819"/>
            <a:ext cx="1957631" cy="9139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1087904" y="2438006"/>
            <a:ext cx="10016192" cy="280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 humanas têm uma relação essencial e fundamental com as zonas húmidas. As primeiras civilizações urbanas instalaram-se nas grandes planícies aluviais do </a:t>
            </a:r>
            <a:r>
              <a:rPr lang="pt-PT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 </a:t>
            </a:r>
            <a:r>
              <a:rPr lang="pt-PT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África, da Eurásia, dos Andes e da Mesoamérica, o que demonstra a importância das zonas húmidas para a humanidade. </a:t>
            </a:r>
            <a:endParaRPr lang="en-US" sz="3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02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4DEC0-F9D9-4A49-8D4C-D0B1FA58B8D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82f1ccd-e5c5-43c9-b9d9-dd72e0a643d0"/>
    <ds:schemaRef ds:uri="http://purl.org/dc/terms/"/>
    <ds:schemaRef ds:uri="75035800-fbd9-4494-bf62-86cc10c5d5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1462</Words>
  <Application>Microsoft Office PowerPoint</Application>
  <PresentationFormat>Ecrã Panorâmico</PresentationFormat>
  <Paragraphs>167</Paragraphs>
  <Slides>20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DINPro-Regular</vt:lpstr>
      <vt:lpstr>Garrison Sans</vt:lpstr>
      <vt:lpstr>Helvetica Neue LT Std</vt:lpstr>
      <vt:lpstr>Symbol</vt:lpstr>
      <vt:lpstr>Times New Roman</vt:lpstr>
      <vt:lpstr>Thème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Cristina Girão Vieira</cp:lastModifiedBy>
  <cp:revision>174</cp:revision>
  <cp:lastPrinted>2021-11-25T14:43:02Z</cp:lastPrinted>
  <dcterms:created xsi:type="dcterms:W3CDTF">2021-11-23T15:20:39Z</dcterms:created>
  <dcterms:modified xsi:type="dcterms:W3CDTF">2025-01-06T17:38:36Z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